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handoutMasterIdLst>
    <p:handoutMasterId r:id="rId35"/>
  </p:handoutMasterIdLst>
  <p:sldIdLst>
    <p:sldId id="258" r:id="rId2"/>
    <p:sldId id="350" r:id="rId3"/>
    <p:sldId id="338" r:id="rId4"/>
    <p:sldId id="339" r:id="rId5"/>
    <p:sldId id="361" r:id="rId6"/>
    <p:sldId id="364" r:id="rId7"/>
    <p:sldId id="365" r:id="rId8"/>
    <p:sldId id="366" r:id="rId9"/>
    <p:sldId id="367" r:id="rId10"/>
    <p:sldId id="343" r:id="rId11"/>
    <p:sldId id="368" r:id="rId12"/>
    <p:sldId id="351" r:id="rId13"/>
    <p:sldId id="358" r:id="rId14"/>
    <p:sldId id="369" r:id="rId15"/>
    <p:sldId id="352" r:id="rId16"/>
    <p:sldId id="371" r:id="rId17"/>
    <p:sldId id="382" r:id="rId18"/>
    <p:sldId id="372" r:id="rId19"/>
    <p:sldId id="353" r:id="rId20"/>
    <p:sldId id="373" r:id="rId21"/>
    <p:sldId id="376" r:id="rId22"/>
    <p:sldId id="356" r:id="rId23"/>
    <p:sldId id="374" r:id="rId24"/>
    <p:sldId id="355" r:id="rId25"/>
    <p:sldId id="375" r:id="rId26"/>
    <p:sldId id="360" r:id="rId27"/>
    <p:sldId id="377" r:id="rId28"/>
    <p:sldId id="378" r:id="rId29"/>
    <p:sldId id="379" r:id="rId30"/>
    <p:sldId id="381" r:id="rId31"/>
    <p:sldId id="380" r:id="rId32"/>
    <p:sldId id="354" r:id="rId3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4EE7F61-E047-9944-A7C8-11CBCB98C307}">
          <p14:sldIdLst>
            <p14:sldId id="258"/>
            <p14:sldId id="350"/>
            <p14:sldId id="338"/>
            <p14:sldId id="339"/>
            <p14:sldId id="361"/>
            <p14:sldId id="364"/>
            <p14:sldId id="365"/>
            <p14:sldId id="366"/>
            <p14:sldId id="367"/>
            <p14:sldId id="343"/>
            <p14:sldId id="368"/>
            <p14:sldId id="351"/>
            <p14:sldId id="358"/>
            <p14:sldId id="369"/>
            <p14:sldId id="352"/>
            <p14:sldId id="371"/>
            <p14:sldId id="382"/>
            <p14:sldId id="372"/>
            <p14:sldId id="353"/>
            <p14:sldId id="373"/>
            <p14:sldId id="376"/>
            <p14:sldId id="356"/>
            <p14:sldId id="374"/>
            <p14:sldId id="355"/>
            <p14:sldId id="375"/>
            <p14:sldId id="360"/>
            <p14:sldId id="377"/>
            <p14:sldId id="378"/>
            <p14:sldId id="379"/>
            <p14:sldId id="381"/>
            <p14:sldId id="380"/>
            <p14:sldId id="354"/>
          </p14:sldIdLst>
        </p14:section>
        <p14:section name="Untitled Section" id="{1E9DB855-6DE6-534A-B971-D270129F309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0176" autoAdjust="0"/>
  </p:normalViewPr>
  <p:slideViewPr>
    <p:cSldViewPr>
      <p:cViewPr varScale="1">
        <p:scale>
          <a:sx n="79" d="100"/>
          <a:sy n="79" d="100"/>
        </p:scale>
        <p:origin x="1656" y="78"/>
      </p:cViewPr>
      <p:guideLst>
        <p:guide orient="horz" pos="2160"/>
        <p:guide pos="2880"/>
      </p:guideLst>
    </p:cSldViewPr>
  </p:slideViewPr>
  <p:outlineViewPr>
    <p:cViewPr>
      <p:scale>
        <a:sx n="33" d="100"/>
        <a:sy n="33" d="100"/>
      </p:scale>
      <p:origin x="0" y="-4386"/>
    </p:cViewPr>
  </p:outlineViewPr>
  <p:notesTextViewPr>
    <p:cViewPr>
      <p:scale>
        <a:sx n="1" d="1"/>
        <a:sy n="1" d="1"/>
      </p:scale>
      <p:origin x="0" y="0"/>
    </p:cViewPr>
  </p:notesTextViewPr>
  <p:sorterViewPr>
    <p:cViewPr>
      <p:scale>
        <a:sx n="100" d="100"/>
        <a:sy n="100" d="100"/>
      </p:scale>
      <p:origin x="0" y="-1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99B6C7B2-45EF-4F67-AB8E-985A5E60AB11}" type="datetimeFigureOut">
              <a:rPr lang="en-US" smtClean="0"/>
              <a:t>8/4/2016</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1275F067-EC5C-4358-8E65-96277E72C690}" type="slidenum">
              <a:rPr lang="en-US" smtClean="0"/>
              <a:t>‹#›</a:t>
            </a:fld>
            <a:endParaRPr lang="en-US" dirty="0"/>
          </a:p>
        </p:txBody>
      </p:sp>
    </p:spTree>
    <p:extLst>
      <p:ext uri="{BB962C8B-B14F-4D97-AF65-F5344CB8AC3E}">
        <p14:creationId xmlns:p14="http://schemas.microsoft.com/office/powerpoint/2010/main" val="42758327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E302F37A-43AA-4770-BDBD-B117754745DB}" type="datetimeFigureOut">
              <a:rPr lang="en-US" smtClean="0"/>
              <a:t>8/4/2016</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034112AF-BEF8-497E-88B7-84326C335B13}" type="slidenum">
              <a:rPr lang="en-US" smtClean="0"/>
              <a:t>‹#›</a:t>
            </a:fld>
            <a:endParaRPr lang="en-US" dirty="0"/>
          </a:p>
        </p:txBody>
      </p:sp>
    </p:spTree>
    <p:extLst>
      <p:ext uri="{BB962C8B-B14F-4D97-AF65-F5344CB8AC3E}">
        <p14:creationId xmlns:p14="http://schemas.microsoft.com/office/powerpoint/2010/main" val="128779570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Today we want to focus on moving from the desire to utilize AIDC  within your company to moving into the actual planning and implementing.</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topic of AIDC is broad when</a:t>
            </a:r>
            <a:r>
              <a:rPr lang="en-US" baseline="0" dirty="0" smtClean="0"/>
              <a:t> considering the various technologies today and the processes improvements that can be gained throughout a company when implemented</a:t>
            </a:r>
            <a:r>
              <a:rPr lang="en-US" dirty="0" smtClean="0"/>
              <a:t>.   </a:t>
            </a:r>
          </a:p>
          <a:p>
            <a:endParaRPr lang="en-US" dirty="0" smtClean="0"/>
          </a:p>
          <a:p>
            <a:r>
              <a:rPr lang="en-US" dirty="0" smtClean="0"/>
              <a:t>Due to time limitations, this session will focus on the efficiencies gained thru warehouse management practices only and the technology of bar coding.  While we acknowledge there are process where RFID </a:t>
            </a:r>
            <a:r>
              <a:rPr lang="en-US" dirty="0" err="1" smtClean="0"/>
              <a:t>etc</a:t>
            </a:r>
            <a:r>
              <a:rPr lang="en-US" baseline="0" dirty="0" smtClean="0"/>
              <a:t> are good choices,  a simple 1 or 2D bar code is our focus.</a:t>
            </a:r>
            <a:endParaRPr lang="en-US" dirty="0" smtClean="0"/>
          </a:p>
          <a:p>
            <a:endParaRPr lang="en-US" dirty="0" smtClean="0"/>
          </a:p>
          <a:p>
            <a:r>
              <a:rPr lang="en-US" dirty="0" smtClean="0"/>
              <a:t>We will Walk</a:t>
            </a:r>
            <a:r>
              <a:rPr lang="en-US" baseline="0" dirty="0" smtClean="0"/>
              <a:t> thru basic steps to follow when considering bar coding </a:t>
            </a:r>
          </a:p>
          <a:p>
            <a:r>
              <a:rPr lang="en-US" baseline="0" dirty="0" smtClean="0"/>
              <a:t>	Identifying the challenges you are trying to solve</a:t>
            </a:r>
          </a:p>
          <a:p>
            <a:r>
              <a:rPr lang="en-US" baseline="0" dirty="0" smtClean="0"/>
              <a:t>	Collecting the information needed to determine the right solution to solve the challenges</a:t>
            </a:r>
          </a:p>
          <a:p>
            <a:r>
              <a:rPr lang="en-US" baseline="0" dirty="0" smtClean="0"/>
              <a:t>	 Cost vs the value gained thru the implementation</a:t>
            </a:r>
            <a:endParaRPr lang="en-US" dirty="0"/>
          </a:p>
        </p:txBody>
      </p:sp>
      <p:sp>
        <p:nvSpPr>
          <p:cNvPr id="4" name="Slide Number Placeholder 3"/>
          <p:cNvSpPr>
            <a:spLocks noGrp="1"/>
          </p:cNvSpPr>
          <p:nvPr>
            <p:ph type="sldNum" sz="quarter" idx="10"/>
          </p:nvPr>
        </p:nvSpPr>
        <p:spPr/>
        <p:txBody>
          <a:bodyPr/>
          <a:lstStyle/>
          <a:p>
            <a:fld id="{034112AF-BEF8-497E-88B7-84326C335B13}" type="slidenum">
              <a:rPr lang="en-US" smtClean="0"/>
              <a:t>2</a:t>
            </a:fld>
            <a:endParaRPr lang="en-US" dirty="0"/>
          </a:p>
        </p:txBody>
      </p:sp>
    </p:spTree>
    <p:extLst>
      <p:ext uri="{BB962C8B-B14F-4D97-AF65-F5344CB8AC3E}">
        <p14:creationId xmlns:p14="http://schemas.microsoft.com/office/powerpoint/2010/main" val="938400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are some of the issues your companies are facing today??  First step in the process is to know what challenges you want to address with implementation.</a:t>
            </a:r>
            <a:endParaRPr lang="en-US" dirty="0" smtClean="0"/>
          </a:p>
          <a:p>
            <a:endParaRPr lang="en-US" dirty="0" smtClean="0"/>
          </a:p>
          <a:p>
            <a:endParaRPr lang="en-US" dirty="0" smtClean="0"/>
          </a:p>
          <a:p>
            <a:r>
              <a:rPr lang="en-US" dirty="0" smtClean="0"/>
              <a:t>Here</a:t>
            </a:r>
            <a:r>
              <a:rPr lang="en-US" baseline="0" dirty="0" smtClean="0"/>
              <a:t> we have listed some of the challenges you may be experiencing due to current processes that require manual steps.</a:t>
            </a:r>
          </a:p>
          <a:p>
            <a:endParaRPr lang="en-US" baseline="0" dirty="0" smtClean="0"/>
          </a:p>
          <a:p>
            <a:r>
              <a:rPr lang="en-US" baseline="0" dirty="0" smtClean="0"/>
              <a:t>Based on statistics  where manual data entry will experience 10 errors for every 10,000 characters,  you can begin to see where inventory errors can impact a company's ability to accurately know what products are available and ready to be shipped.  </a:t>
            </a:r>
          </a:p>
          <a:p>
            <a:endParaRPr lang="en-US" baseline="0" dirty="0" smtClean="0"/>
          </a:p>
          <a:p>
            <a:r>
              <a:rPr lang="en-US" baseline="0" dirty="0" smtClean="0"/>
              <a:t>Compounding the issue is the delay that can occur between when inventory is received in at the dock and when it is physically entered into the system and available downstream.  </a:t>
            </a:r>
          </a:p>
          <a:p>
            <a:endParaRPr lang="en-US" baseline="0" dirty="0" smtClean="0"/>
          </a:p>
        </p:txBody>
      </p:sp>
      <p:sp>
        <p:nvSpPr>
          <p:cNvPr id="4" name="Slide Number Placeholder 3"/>
          <p:cNvSpPr>
            <a:spLocks noGrp="1"/>
          </p:cNvSpPr>
          <p:nvPr>
            <p:ph type="sldNum" sz="quarter" idx="10"/>
          </p:nvPr>
        </p:nvSpPr>
        <p:spPr/>
        <p:txBody>
          <a:bodyPr/>
          <a:lstStyle/>
          <a:p>
            <a:fld id="{034112AF-BEF8-497E-88B7-84326C335B13}" type="slidenum">
              <a:rPr lang="en-US" smtClean="0"/>
              <a:t>3</a:t>
            </a:fld>
            <a:endParaRPr lang="en-US" dirty="0"/>
          </a:p>
        </p:txBody>
      </p:sp>
    </p:spTree>
    <p:extLst>
      <p:ext uri="{BB962C8B-B14F-4D97-AF65-F5344CB8AC3E}">
        <p14:creationId xmlns:p14="http://schemas.microsoft.com/office/powerpoint/2010/main" val="3640063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you have identified the overall challenge, the next step is to take a look at your current processes</a:t>
            </a:r>
            <a:r>
              <a:rPr lang="en-US" baseline="0" dirty="0" smtClean="0"/>
              <a:t> and where the break downs occur.   </a:t>
            </a:r>
          </a:p>
          <a:p>
            <a:endParaRPr lang="en-US" baseline="0" dirty="0" smtClean="0"/>
          </a:p>
          <a:p>
            <a:r>
              <a:rPr lang="en-US" baseline="0" dirty="0" smtClean="0"/>
              <a:t>Depending upon the size of your organization and the extent you wish to invest in implementation, you may choose to bring in an outside company at this point.  They can help you walk thru your current processes and identify areas where bar coding can create value thru improve efficiencies and cost savings.  (simply bar code connection with current software to a full warehouse management system)</a:t>
            </a:r>
          </a:p>
          <a:p>
            <a:endParaRPr lang="en-US" baseline="0" dirty="0" smtClean="0"/>
          </a:p>
          <a:p>
            <a:r>
              <a:rPr lang="en-US" baseline="0" dirty="0" smtClean="0"/>
              <a:t>Information to gather from this exercise: </a:t>
            </a:r>
          </a:p>
          <a:p>
            <a:pPr marL="171450" indent="-171450">
              <a:buFont typeface="Arial" panose="020B0604020202020204" pitchFamily="34" charset="0"/>
              <a:buChar char="•"/>
            </a:pPr>
            <a:r>
              <a:rPr lang="en-US" baseline="0" dirty="0" smtClean="0"/>
              <a:t># of locations involved in implementation</a:t>
            </a:r>
          </a:p>
          <a:p>
            <a:pPr marL="171450" indent="-171450">
              <a:buFont typeface="Arial" panose="020B0604020202020204" pitchFamily="34" charset="0"/>
              <a:buChar char="•"/>
            </a:pPr>
            <a:r>
              <a:rPr lang="en-US" baseline="0" dirty="0" smtClean="0"/>
              <a:t>Time needed to complete manual vs automated steps;  </a:t>
            </a:r>
          </a:p>
          <a:p>
            <a:pPr marL="628650" lvl="1" indent="-171450">
              <a:buFont typeface="Arial" panose="020B0604020202020204" pitchFamily="34" charset="0"/>
              <a:buChar char="•"/>
            </a:pPr>
            <a:r>
              <a:rPr lang="en-US" baseline="0" dirty="0" smtClean="0"/>
              <a:t>What is the average time needed to manually check in a shipment of product today vs using a bar code scanner.  DEMO????</a:t>
            </a:r>
          </a:p>
          <a:p>
            <a:pPr marL="628650" lvl="1" indent="-171450">
              <a:buFont typeface="Arial" panose="020B0604020202020204" pitchFamily="34" charset="0"/>
              <a:buChar char="•"/>
            </a:pPr>
            <a:r>
              <a:rPr lang="en-US" baseline="0" dirty="0" smtClean="0"/>
              <a:t>How long does it take to perform a routine inventory count with the manual process vs using a bar code scanner</a:t>
            </a:r>
            <a:endParaRPr lang="en-US" dirty="0"/>
          </a:p>
        </p:txBody>
      </p:sp>
      <p:sp>
        <p:nvSpPr>
          <p:cNvPr id="4" name="Slide Number Placeholder 3"/>
          <p:cNvSpPr>
            <a:spLocks noGrp="1"/>
          </p:cNvSpPr>
          <p:nvPr>
            <p:ph type="sldNum" sz="quarter" idx="10"/>
          </p:nvPr>
        </p:nvSpPr>
        <p:spPr/>
        <p:txBody>
          <a:bodyPr/>
          <a:lstStyle/>
          <a:p>
            <a:fld id="{034112AF-BEF8-497E-88B7-84326C335B13}" type="slidenum">
              <a:rPr lang="en-US" smtClean="0"/>
              <a:t>4</a:t>
            </a:fld>
            <a:endParaRPr lang="en-US" dirty="0"/>
          </a:p>
        </p:txBody>
      </p:sp>
    </p:spTree>
    <p:extLst>
      <p:ext uri="{BB962C8B-B14F-4D97-AF65-F5344CB8AC3E}">
        <p14:creationId xmlns:p14="http://schemas.microsoft.com/office/powerpoint/2010/main" val="3150985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step in the discovery is to consider the people involved in the processes and the training efforts needed</a:t>
            </a:r>
            <a:r>
              <a:rPr lang="en-US" baseline="0" dirty="0" smtClean="0"/>
              <a:t> to implement:</a:t>
            </a:r>
          </a:p>
          <a:p>
            <a:endParaRPr lang="en-US" baseline="0" dirty="0" smtClean="0"/>
          </a:p>
          <a:p>
            <a:pPr marL="171450" indent="-171450">
              <a:buFont typeface="Arial" panose="020B0604020202020204" pitchFamily="34" charset="0"/>
              <a:buChar char="•"/>
            </a:pPr>
            <a:r>
              <a:rPr lang="en-US" baseline="0" dirty="0" smtClean="0"/>
              <a:t>Information to collect</a:t>
            </a:r>
          </a:p>
          <a:p>
            <a:pPr marL="628650" lvl="1" indent="-171450">
              <a:buFont typeface="Arial" panose="020B0604020202020204" pitchFamily="34" charset="0"/>
              <a:buChar char="•"/>
            </a:pPr>
            <a:r>
              <a:rPr lang="en-US" baseline="0" dirty="0" smtClean="0"/>
              <a:t>How many employees will be involved</a:t>
            </a:r>
          </a:p>
          <a:p>
            <a:pPr marL="628650" lvl="1" indent="-171450">
              <a:buFont typeface="Arial" panose="020B0604020202020204" pitchFamily="34" charset="0"/>
              <a:buChar char="•"/>
            </a:pPr>
            <a:r>
              <a:rPr lang="en-US" baseline="0" dirty="0" smtClean="0"/>
              <a:t>What type of training will be involved</a:t>
            </a:r>
          </a:p>
          <a:p>
            <a:pPr marL="628650" lvl="1" indent="-171450">
              <a:buFont typeface="Arial" panose="020B0604020202020204" pitchFamily="34" charset="0"/>
              <a:buChar char="•"/>
            </a:pPr>
            <a:r>
              <a:rPr lang="en-US" baseline="0" dirty="0" smtClean="0"/>
              <a:t>Cost to train to include downtime </a:t>
            </a:r>
            <a:endParaRPr lang="en-US" dirty="0"/>
          </a:p>
        </p:txBody>
      </p:sp>
      <p:sp>
        <p:nvSpPr>
          <p:cNvPr id="4" name="Slide Number Placeholder 3"/>
          <p:cNvSpPr>
            <a:spLocks noGrp="1"/>
          </p:cNvSpPr>
          <p:nvPr>
            <p:ph type="sldNum" sz="quarter" idx="10"/>
          </p:nvPr>
        </p:nvSpPr>
        <p:spPr/>
        <p:txBody>
          <a:bodyPr/>
          <a:lstStyle/>
          <a:p>
            <a:fld id="{034112AF-BEF8-497E-88B7-84326C335B13}" type="slidenum">
              <a:rPr lang="en-US" smtClean="0"/>
              <a:t>12</a:t>
            </a:fld>
            <a:endParaRPr lang="en-US" dirty="0"/>
          </a:p>
        </p:txBody>
      </p:sp>
    </p:spTree>
    <p:extLst>
      <p:ext uri="{BB962C8B-B14F-4D97-AF65-F5344CB8AC3E}">
        <p14:creationId xmlns:p14="http://schemas.microsoft.com/office/powerpoint/2010/main" val="445506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you have reviewed your processes and people,</a:t>
            </a:r>
            <a:r>
              <a:rPr lang="en-US" baseline="0" dirty="0" smtClean="0"/>
              <a:t> you can begin to explore the options available today.  If you have not engaged an outside resource prior to this step, you will need  to now  so you can make the right choices with equipment and understand cost </a:t>
            </a:r>
            <a:endParaRPr lang="en-US" dirty="0"/>
          </a:p>
        </p:txBody>
      </p:sp>
      <p:sp>
        <p:nvSpPr>
          <p:cNvPr id="4" name="Slide Number Placeholder 3"/>
          <p:cNvSpPr>
            <a:spLocks noGrp="1"/>
          </p:cNvSpPr>
          <p:nvPr>
            <p:ph type="sldNum" sz="quarter" idx="10"/>
          </p:nvPr>
        </p:nvSpPr>
        <p:spPr/>
        <p:txBody>
          <a:bodyPr/>
          <a:lstStyle/>
          <a:p>
            <a:fld id="{034112AF-BEF8-497E-88B7-84326C335B13}" type="slidenum">
              <a:rPr lang="en-US" smtClean="0"/>
              <a:t>15</a:t>
            </a:fld>
            <a:endParaRPr lang="en-US" dirty="0"/>
          </a:p>
        </p:txBody>
      </p:sp>
    </p:spTree>
    <p:extLst>
      <p:ext uri="{BB962C8B-B14F-4D97-AF65-F5344CB8AC3E}">
        <p14:creationId xmlns:p14="http://schemas.microsoft.com/office/powerpoint/2010/main" val="4111878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4112AF-BEF8-497E-88B7-84326C335B13}" type="slidenum">
              <a:rPr lang="en-US" smtClean="0"/>
              <a:t>26</a:t>
            </a:fld>
            <a:endParaRPr lang="en-US" dirty="0"/>
          </a:p>
        </p:txBody>
      </p:sp>
    </p:spTree>
    <p:extLst>
      <p:ext uri="{BB962C8B-B14F-4D97-AF65-F5344CB8AC3E}">
        <p14:creationId xmlns:p14="http://schemas.microsoft.com/office/powerpoint/2010/main" val="34521296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2825"/>
            <a:ext cx="7772400" cy="1146175"/>
          </a:xfrm>
          <a:prstGeom prst="rect">
            <a:avLst/>
          </a:prstGeo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5814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B28A7BBD-D549-2643-BA07-63022BA57171}"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13"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4"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pic>
        <p:nvPicPr>
          <p:cNvPr id="15" name="Picture 14"/>
          <p:cNvPicPr>
            <a:picLocks noChangeAspect="1"/>
          </p:cNvPicPr>
          <p:nvPr userDrawn="1"/>
        </p:nvPicPr>
        <p:blipFill>
          <a:blip r:embed="rId2"/>
          <a:stretch>
            <a:fillRect/>
          </a:stretch>
        </p:blipFill>
        <p:spPr>
          <a:xfrm>
            <a:off x="685800" y="685800"/>
            <a:ext cx="2892109" cy="1528686"/>
          </a:xfrm>
          <a:prstGeom prst="rect">
            <a:avLst/>
          </a:prstGeom>
        </p:spPr>
      </p:pic>
    </p:spTree>
    <p:extLst>
      <p:ext uri="{BB962C8B-B14F-4D97-AF65-F5344CB8AC3E}">
        <p14:creationId xmlns:p14="http://schemas.microsoft.com/office/powerpoint/2010/main" val="371690997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6"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BED97308-9883-6B45-ADBE-DEEE21EDB111}"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7"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8"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51315167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bg>
      <p:bgPr>
        <a:blipFill rotWithShape="1">
          <a:blip r:embed="rId2">
            <a:alphaModFix amt="0"/>
          </a:blip>
          <a:stretch>
            <a:fillRect/>
          </a:stretch>
        </a:blipFill>
        <a:effectLst/>
      </p:bgPr>
    </p:bg>
    <p:spTree>
      <p:nvGrpSpPr>
        <p:cNvPr id="1" name=""/>
        <p:cNvGrpSpPr/>
        <p:nvPr/>
      </p:nvGrpSpPr>
      <p:grpSpPr>
        <a:xfrm>
          <a:off x="0" y="0"/>
          <a:ext cx="0" cy="0"/>
          <a:chOff x="0" y="0"/>
          <a:chExt cx="0" cy="0"/>
        </a:xfrm>
      </p:grpSpPr>
      <p:sp>
        <p:nvSpPr>
          <p:cNvPr id="5"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0E6BD687-0F85-574F-B699-889E929659A1}"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6"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7"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2062038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6AC9188E-9B68-8F4F-895B-CE3F31E4BA4C}"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9"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0"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73514597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666653A1-A002-8947-860A-54DAC74034B4}"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9"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0"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66819342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1C842E7-FEA5-BE4D-AC84-D5D21933236D}"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8"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9"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64181066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1DD92D16-328F-5348-AF2D-7B61BD1C7954}"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8"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9"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9172956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bg>
      <p:bgPr>
        <a:blipFill rotWithShape="1">
          <a:blip r:embed="rId2">
            <a:alphaModFix amt="0"/>
          </a:blip>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F4689BE3-A0BC-D941-803B-4FDECC26AE8B}"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4" name="Footer Placeholder 3"/>
          <p:cNvSpPr>
            <a:spLocks noGrp="1"/>
          </p:cNvSpPr>
          <p:nvPr>
            <p:ph type="ftr" sz="quarter" idx="11"/>
          </p:nvPr>
        </p:nvSpPr>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5" name="Slide Number Placeholder 4"/>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
        <p:nvSpPr>
          <p:cNvPr id="6" name="Title 1"/>
          <p:cNvSpPr txBox="1">
            <a:spLocks/>
          </p:cNvSpPr>
          <p:nvPr userDrawn="1"/>
        </p:nvSpPr>
        <p:spPr>
          <a:xfrm>
            <a:off x="685800" y="2282825"/>
            <a:ext cx="7772400" cy="1146175"/>
          </a:xfrm>
          <a:prstGeom prst="rect">
            <a:avLst/>
          </a:prstGeom>
        </p:spPr>
        <p:txBody>
          <a:bodyPr vert="horz" lIns="91440" tIns="45720" rIns="91440" bIns="45720" rtlCol="0" anchor="ctr">
            <a:normAutofit/>
          </a:bodyPr>
          <a:lstStyle>
            <a:lvl1pPr marL="0" marR="0" indent="0" algn="ctr" defTabSz="457200" rtl="0" eaLnBrk="1" fontAlgn="auto" latinLnBrk="0" hangingPunct="1">
              <a:lnSpc>
                <a:spcPct val="100000"/>
              </a:lnSpc>
              <a:spcBef>
                <a:spcPct val="0"/>
              </a:spcBef>
              <a:spcAft>
                <a:spcPts val="0"/>
              </a:spcAft>
              <a:buClrTx/>
              <a:buSzTx/>
              <a:buFontTx/>
              <a:buNone/>
              <a:tabLst/>
              <a:defRPr sz="4000" kern="1200">
                <a:solidFill>
                  <a:schemeClr val="tx2"/>
                </a:solidFill>
                <a:latin typeface="Cambria"/>
                <a:ea typeface="+mj-ea"/>
                <a:cs typeface="Cambria"/>
              </a:defRPr>
            </a:lvl1pPr>
          </a:lstStyle>
          <a:p>
            <a:r>
              <a:rPr lang="en-US" smtClean="0"/>
              <a:t>Click to edit Master title style</a:t>
            </a:r>
            <a:endParaRPr lang="en-US" dirty="0"/>
          </a:p>
        </p:txBody>
      </p:sp>
      <p:sp>
        <p:nvSpPr>
          <p:cNvPr id="7" name="Subtitle 2"/>
          <p:cNvSpPr>
            <a:spLocks noGrp="1"/>
          </p:cNvSpPr>
          <p:nvPr>
            <p:ph type="subTitle" idx="1"/>
          </p:nvPr>
        </p:nvSpPr>
        <p:spPr>
          <a:xfrm>
            <a:off x="1371600" y="35814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8" name="Picture 7"/>
          <p:cNvPicPr>
            <a:picLocks noChangeAspect="1"/>
          </p:cNvPicPr>
          <p:nvPr userDrawn="1"/>
        </p:nvPicPr>
        <p:blipFill>
          <a:blip r:embed="rId3"/>
          <a:stretch>
            <a:fillRect/>
          </a:stretch>
        </p:blipFill>
        <p:spPr>
          <a:xfrm>
            <a:off x="685800" y="685800"/>
            <a:ext cx="2892109" cy="1528686"/>
          </a:xfrm>
          <a:prstGeom prst="rect">
            <a:avLst/>
          </a:prstGeom>
        </p:spPr>
      </p:pic>
    </p:spTree>
    <p:extLst>
      <p:ext uri="{BB962C8B-B14F-4D97-AF65-F5344CB8AC3E}">
        <p14:creationId xmlns:p14="http://schemas.microsoft.com/office/powerpoint/2010/main" val="18016511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DCF0A9C8-D20E-2B45-9DF5-A04C54B34F37}"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9"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0"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6701116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rotWithShape="1">
          <a:blip r:embed="rId2">
            <a:alphaModFix amt="0"/>
          </a:blip>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F4689BE3-A0BC-D941-803B-4FDECC26AE8B}"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4" name="Footer Placeholder 3"/>
          <p:cNvSpPr>
            <a:spLocks noGrp="1"/>
          </p:cNvSpPr>
          <p:nvPr>
            <p:ph type="ftr" sz="quarter" idx="11"/>
          </p:nvPr>
        </p:nvSpPr>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5" name="Slide Number Placeholder 4"/>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
        <p:nvSpPr>
          <p:cNvPr id="6"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389213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F4689BE3-A0BC-D941-803B-4FDECC26AE8B}"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4" name="Footer Placeholder 3"/>
          <p:cNvSpPr>
            <a:spLocks noGrp="1"/>
          </p:cNvSpPr>
          <p:nvPr>
            <p:ph type="ftr" sz="quarter" idx="11"/>
          </p:nvPr>
        </p:nvSpPr>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5" name="Slide Number Placeholder 4"/>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
        <p:nvSpPr>
          <p:cNvPr id="6" name="Title 1"/>
          <p:cNvSpPr>
            <a:spLocks noGrp="1"/>
          </p:cNvSpPr>
          <p:nvPr>
            <p:ph type="title"/>
          </p:nvPr>
        </p:nvSpPr>
        <p:spPr>
          <a:xfrm>
            <a:off x="457200" y="274638"/>
            <a:ext cx="8229600" cy="1143000"/>
          </a:xfrm>
          <a:prstGeom prst="rect">
            <a:avLst/>
          </a:prstGeo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8745167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1"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222B14F-7D40-0748-91D5-C82EDA02FB0A}"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12"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3"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pic>
        <p:nvPicPr>
          <p:cNvPr id="14" name="Picture 13"/>
          <p:cNvPicPr>
            <a:picLocks noChangeAspect="1"/>
          </p:cNvPicPr>
          <p:nvPr userDrawn="1"/>
        </p:nvPicPr>
        <p:blipFill>
          <a:blip r:embed="rId2"/>
          <a:stretch>
            <a:fillRect/>
          </a:stretch>
        </p:blipFill>
        <p:spPr>
          <a:xfrm>
            <a:off x="762000" y="1371600"/>
            <a:ext cx="2774385" cy="1389939"/>
          </a:xfrm>
          <a:prstGeom prst="rect">
            <a:avLst/>
          </a:prstGeom>
        </p:spPr>
      </p:pic>
    </p:spTree>
    <p:extLst>
      <p:ext uri="{BB962C8B-B14F-4D97-AF65-F5344CB8AC3E}">
        <p14:creationId xmlns:p14="http://schemas.microsoft.com/office/powerpoint/2010/main" val="295997116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Custom Layout">
    <p:bg>
      <p:bgPr>
        <a:blipFill rotWithShape="1">
          <a:blip r:embed="rId2">
            <a:alphaModFix amt="0"/>
          </a:blip>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F4689BE3-A0BC-D941-803B-4FDECC26AE8B}"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4" name="Footer Placeholder 3"/>
          <p:cNvSpPr>
            <a:spLocks noGrp="1"/>
          </p:cNvSpPr>
          <p:nvPr>
            <p:ph type="ftr" sz="quarter" idx="11"/>
          </p:nvPr>
        </p:nvSpPr>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5" name="Slide Number Placeholder 4"/>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
        <p:nvSpPr>
          <p:cNvPr id="6" name="Title 1"/>
          <p:cNvSpPr txBox="1">
            <a:spLocks/>
          </p:cNvSpPr>
          <p:nvPr userDrawn="1"/>
        </p:nvSpPr>
        <p:spPr>
          <a:xfrm>
            <a:off x="722313" y="4406900"/>
            <a:ext cx="7772400" cy="1362075"/>
          </a:xfrm>
          <a:prstGeom prst="rect">
            <a:avLst/>
          </a:prstGeom>
        </p:spPr>
        <p:txBody>
          <a:bodyPr vert="horz" lIns="91440" tIns="45720" rIns="91440" bIns="45720" rtlCol="0" anchor="t">
            <a:normAutofit/>
          </a:bodyPr>
          <a:lstStyle>
            <a:lvl1pPr marL="0" marR="0" indent="0" algn="l" defTabSz="457200" rtl="0" eaLnBrk="1" fontAlgn="auto" latinLnBrk="0" hangingPunct="1">
              <a:lnSpc>
                <a:spcPct val="100000"/>
              </a:lnSpc>
              <a:spcBef>
                <a:spcPct val="0"/>
              </a:spcBef>
              <a:spcAft>
                <a:spcPts val="0"/>
              </a:spcAft>
              <a:buClrTx/>
              <a:buSzTx/>
              <a:buFontTx/>
              <a:buNone/>
              <a:tabLst/>
              <a:defRPr sz="4000" b="1" kern="1200" cap="all">
                <a:solidFill>
                  <a:schemeClr val="tx2"/>
                </a:solidFill>
                <a:latin typeface="Cambria"/>
                <a:ea typeface="+mj-ea"/>
                <a:cs typeface="Cambria"/>
              </a:defRPr>
            </a:lvl1pPr>
          </a:lstStyle>
          <a:p>
            <a:endParaRPr lang="en-US" dirty="0"/>
          </a:p>
        </p:txBody>
      </p:sp>
      <p:sp>
        <p:nvSpPr>
          <p:cNvPr id="7"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8" name="Picture 7"/>
          <p:cNvPicPr>
            <a:picLocks noChangeAspect="1"/>
          </p:cNvPicPr>
          <p:nvPr userDrawn="1"/>
        </p:nvPicPr>
        <p:blipFill>
          <a:blip r:embed="rId3"/>
          <a:stretch>
            <a:fillRect/>
          </a:stretch>
        </p:blipFill>
        <p:spPr>
          <a:xfrm>
            <a:off x="762000" y="1371600"/>
            <a:ext cx="2774385" cy="1389939"/>
          </a:xfrm>
          <a:prstGeom prst="rect">
            <a:avLst/>
          </a:prstGeom>
        </p:spPr>
      </p:pic>
    </p:spTree>
    <p:extLst>
      <p:ext uri="{BB962C8B-B14F-4D97-AF65-F5344CB8AC3E}">
        <p14:creationId xmlns:p14="http://schemas.microsoft.com/office/powerpoint/2010/main" val="13323369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88FAFB69-60CC-804C-84AF-171AB416D322}"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9"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0"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6330280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2"/>
          <p:cNvSpPr>
            <a:spLocks noGrp="1"/>
          </p:cNvSpPr>
          <p:nvPr>
            <p:ph type="dt" sz="half" idx="10"/>
          </p:nvPr>
        </p:nvSpPr>
        <p:spPr>
          <a:xfrm>
            <a:off x="457200" y="18288"/>
            <a:ext cx="28956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F1CA29CA-767D-4E4B-987F-3C8E49737A3C}"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11" name="Footer Placeholder 3"/>
          <p:cNvSpPr>
            <a:spLocks noGrp="1"/>
          </p:cNvSpPr>
          <p:nvPr>
            <p:ph type="ftr" sz="quarter" idx="11"/>
          </p:nvPr>
        </p:nvSpPr>
        <p:spPr>
          <a:xfrm>
            <a:off x="3429000" y="18288"/>
            <a:ext cx="4114800" cy="329184"/>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12" name="Slide Number Placeholder 4"/>
          <p:cNvSpPr>
            <a:spLocks noGrp="1"/>
          </p:cNvSpPr>
          <p:nvPr>
            <p:ph type="sldNum" sz="quarter" idx="12"/>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0600464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7">
            <a:alphaModFix amt="80000"/>
          </a:blip>
          <a:stretch>
            <a:fillRect/>
          </a:stretch>
        </a:blipFill>
        <a:effectLst/>
      </p:bgPr>
    </p:bg>
    <p:spTree>
      <p:nvGrpSpPr>
        <p:cNvPr id="1" name=""/>
        <p:cNvGrpSpPr/>
        <p:nvPr/>
      </p:nvGrpSpPr>
      <p:grpSpPr>
        <a:xfrm>
          <a:off x="0" y="0"/>
          <a:ext cx="0" cy="0"/>
          <a:chOff x="0" y="0"/>
          <a:chExt cx="0" cy="0"/>
        </a:xfrm>
      </p:grpSpPr>
      <p:sp>
        <p:nvSpPr>
          <p:cNvPr id="28"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kumimoji="0" lang="en-US" sz="4000" b="0" i="0" u="none" strike="noStrike" kern="1200" cap="none" spc="-100" normalizeH="0" baseline="0" noProof="0" dirty="0" smtClean="0">
                <a:ln>
                  <a:noFill/>
                </a:ln>
                <a:solidFill>
                  <a:srgbClr val="1F497D"/>
                </a:solidFill>
                <a:effectLst/>
                <a:uLnTx/>
                <a:uFillTx/>
                <a:latin typeface="Cambria"/>
                <a:ea typeface="+mj-ea"/>
                <a:cs typeface="+mj-cs"/>
              </a:rPr>
              <a:t>Click to edit Master title style</a:t>
            </a:r>
            <a:endParaRPr lang="en-US" dirty="0"/>
          </a:p>
        </p:txBody>
      </p:sp>
      <p:sp>
        <p:nvSpPr>
          <p:cNvPr id="29" name="Text Placeholder 2"/>
          <p:cNvSpPr>
            <a:spLocks noGrp="1"/>
          </p:cNvSpPr>
          <p:nvPr>
            <p:ph type="body" idx="1"/>
          </p:nvPr>
        </p:nvSpPr>
        <p:spPr>
          <a:xfrm>
            <a:off x="533400" y="1600200"/>
            <a:ext cx="8153400" cy="4191000"/>
          </a:xfrm>
          <a:prstGeom prst="rect">
            <a:avLst/>
          </a:prstGeom>
        </p:spPr>
        <p:txBody>
          <a:bodyPr vert="horz" lIns="91440" tIns="45720" rIns="91440" bIns="45720" rtlCol="0">
            <a:normAutofit/>
          </a:bodyPr>
          <a:lstStyle/>
          <a:p>
            <a:pPr marL="182880" marR="0" lvl="0" indent="-182880" algn="l" defTabSz="914400" rtl="0" eaLnBrk="1" fontAlgn="auto" latinLnBrk="0" hangingPunct="1">
              <a:lnSpc>
                <a:spcPct val="100000"/>
              </a:lnSpc>
              <a:spcBef>
                <a:spcPct val="20000"/>
              </a:spcBef>
              <a:spcAft>
                <a:spcPts val="0"/>
              </a:spcAft>
              <a:buClr>
                <a:srgbClr val="4F81BD"/>
              </a:buClr>
              <a:buSzPct val="85000"/>
              <a:buFont typeface="Arial"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mn-lt"/>
                <a:ea typeface="+mn-ea"/>
                <a:cs typeface="+mn-cs"/>
              </a:rPr>
              <a:t>Click to edit Master text styles</a:t>
            </a:r>
          </a:p>
          <a:p>
            <a:pPr marL="457200" marR="0" lvl="1" indent="-182880" algn="l" defTabSz="914400" rtl="0" eaLnBrk="1" fontAlgn="auto" latinLnBrk="0" hangingPunct="1">
              <a:lnSpc>
                <a:spcPct val="100000"/>
              </a:lnSpc>
              <a:spcBef>
                <a:spcPct val="20000"/>
              </a:spcBef>
              <a:spcAft>
                <a:spcPts val="0"/>
              </a:spcAft>
              <a:buClr>
                <a:srgbClr val="4F81BD"/>
              </a:buClr>
              <a:buSzPct val="85000"/>
              <a:buFont typeface="Arial"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mn-lt"/>
                <a:ea typeface="+mn-ea"/>
                <a:cs typeface="+mn-cs"/>
              </a:rPr>
              <a:t>Second level</a:t>
            </a:r>
          </a:p>
          <a:p>
            <a:pPr marL="731520" marR="0" lvl="2" indent="-182880" algn="l" defTabSz="914400" rtl="0" eaLnBrk="1" fontAlgn="auto" latinLnBrk="0" hangingPunct="1">
              <a:lnSpc>
                <a:spcPct val="100000"/>
              </a:lnSpc>
              <a:spcBef>
                <a:spcPct val="20000"/>
              </a:spcBef>
              <a:spcAft>
                <a:spcPts val="0"/>
              </a:spcAft>
              <a:buClr>
                <a:srgbClr val="4F81BD"/>
              </a:buClr>
              <a:buSzPct val="90000"/>
              <a:buFont typeface="Arial"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mn-lt"/>
                <a:ea typeface="+mn-ea"/>
                <a:cs typeface="+mn-cs"/>
              </a:rPr>
              <a:t>Third level</a:t>
            </a:r>
          </a:p>
          <a:p>
            <a:pPr marL="1005840" marR="0" lvl="3" indent="-182880" algn="l" defTabSz="914400" rtl="0" eaLnBrk="1" fontAlgn="auto" latinLnBrk="0" hangingPunct="1">
              <a:lnSpc>
                <a:spcPct val="100000"/>
              </a:lnSpc>
              <a:spcBef>
                <a:spcPct val="20000"/>
              </a:spcBef>
              <a:spcAft>
                <a:spcPts val="0"/>
              </a:spcAft>
              <a:buClr>
                <a:srgbClr val="4F81BD"/>
              </a:buClr>
              <a:buSzTx/>
              <a:buFont typeface="Arial" pitchFamily="34" charset="0"/>
              <a:buChar char="•"/>
              <a:tabLst/>
              <a:defRPr/>
            </a:pPr>
            <a:r>
              <a:rPr kumimoji="0" lang="en-US" sz="1600" b="0" i="0" u="none" strike="noStrike" kern="1200" cap="none" spc="0" normalizeH="0" baseline="0" noProof="0" dirty="0" smtClean="0">
                <a:ln>
                  <a:noFill/>
                </a:ln>
                <a:solidFill>
                  <a:prstClr val="black"/>
                </a:solidFill>
                <a:effectLst/>
                <a:uLnTx/>
                <a:uFillTx/>
                <a:latin typeface="+mn-lt"/>
                <a:ea typeface="+mn-ea"/>
                <a:cs typeface="+mn-cs"/>
              </a:rPr>
              <a:t>Fourth level</a:t>
            </a:r>
          </a:p>
          <a:p>
            <a:pPr marL="1188720" marR="0" lvl="4" indent="-137160" algn="l" defTabSz="914400" rtl="0" eaLnBrk="1" fontAlgn="auto" latinLnBrk="0" hangingPunct="1">
              <a:lnSpc>
                <a:spcPct val="100000"/>
              </a:lnSpc>
              <a:spcBef>
                <a:spcPct val="20000"/>
              </a:spcBef>
              <a:spcAft>
                <a:spcPts val="0"/>
              </a:spcAft>
              <a:buClr>
                <a:srgbClr val="4F81BD"/>
              </a:buClr>
              <a:buSzPct val="100000"/>
              <a:buFont typeface="Arial" pitchFamily="34" charset="0"/>
              <a:buChar char="•"/>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Fifth level</a:t>
            </a:r>
            <a:endParaRPr kumimoji="0" lang="en-US" sz="1400" b="0" i="0" u="none" strike="noStrike" kern="1200" cap="none" spc="0" normalizeH="0" baseline="0" noProof="0" dirty="0">
              <a:ln>
                <a:noFill/>
              </a:ln>
              <a:solidFill>
                <a:prstClr val="black"/>
              </a:solidFill>
              <a:effectLst/>
              <a:uLnTx/>
              <a:uFillTx/>
              <a:latin typeface="+mn-lt"/>
              <a:ea typeface="+mn-ea"/>
              <a:cs typeface="+mn-cs"/>
            </a:endParaRPr>
          </a:p>
        </p:txBody>
      </p:sp>
      <p:sp>
        <p:nvSpPr>
          <p:cNvPr id="49" name="Rectangle 48"/>
          <p:cNvSpPr/>
          <p:nvPr/>
        </p:nvSpPr>
        <p:spPr>
          <a:xfrm>
            <a:off x="0" y="0"/>
            <a:ext cx="9220200" cy="381000"/>
          </a:xfrm>
          <a:prstGeom prst="rect">
            <a:avLst/>
          </a:prstGeom>
          <a:solidFill>
            <a:srgbClr val="4F81BD"/>
          </a:solidFill>
          <a:ln w="264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50"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F4689BE3-A0BC-D941-803B-4FDECC26AE8B}" type="datetime1">
              <a:rPr kumimoji="0" lang="en-US" sz="1200" b="0" i="0" u="none" strike="noStrike" kern="0" cap="none" spc="0" normalizeH="0" baseline="0" noProof="0" smtClean="0">
                <a:ln>
                  <a:noFill/>
                </a:ln>
                <a:solidFill>
                  <a:srgbClr val="FFFFFF"/>
                </a:solidFill>
                <a:effectLst/>
                <a:uLnTx/>
                <a:uFillTx/>
              </a:rPr>
              <a:t>8/4/2016</a:t>
            </a:fld>
            <a:endParaRPr kumimoji="0" lang="en-US" sz="1200" b="0" i="0" u="none" strike="noStrike" kern="0" cap="none" spc="0" normalizeH="0" baseline="0" noProof="0" dirty="0">
              <a:ln>
                <a:noFill/>
              </a:ln>
              <a:solidFill>
                <a:srgbClr val="FFFFFF"/>
              </a:solidFill>
              <a:effectLst/>
              <a:uLnTx/>
              <a:uFillTx/>
            </a:endParaRPr>
          </a:p>
        </p:txBody>
      </p:sp>
      <p:sp>
        <p:nvSpPr>
          <p:cNvPr id="51"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rgbClr val="FFFFFF"/>
              </a:solidFill>
              <a:effectLst/>
              <a:uLnTx/>
              <a:uFillTx/>
            </a:endParaRPr>
          </a:p>
        </p:txBody>
      </p:sp>
      <p:sp>
        <p:nvSpPr>
          <p:cNvPr id="52"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a:t>
            </a:fld>
            <a:endParaRPr kumimoji="0" lang="en-US" sz="1400" b="1" i="0" u="none" strike="noStrike" kern="0" cap="none" spc="0" normalizeH="0" baseline="0" noProof="0" dirty="0">
              <a:ln>
                <a:noFill/>
              </a:ln>
              <a:solidFill>
                <a:srgbClr val="FFFFFF"/>
              </a:solidFill>
              <a:effectLst/>
              <a:uLnTx/>
              <a:uFillTx/>
            </a:endParaRPr>
          </a:p>
        </p:txBody>
      </p:sp>
      <p:sp>
        <p:nvSpPr>
          <p:cNvPr id="2" name="TextBox 1"/>
          <p:cNvSpPr txBox="1"/>
          <p:nvPr/>
        </p:nvSpPr>
        <p:spPr>
          <a:xfrm>
            <a:off x="5867400" y="6211584"/>
            <a:ext cx="3048000" cy="338554"/>
          </a:xfrm>
          <a:prstGeom prst="rect">
            <a:avLst/>
          </a:prstGeom>
          <a:solidFill>
            <a:schemeClr val="accent1">
              <a:lumMod val="60000"/>
              <a:lumOff val="40000"/>
            </a:schemeClr>
          </a:solidFill>
        </p:spPr>
        <p:txBody>
          <a:bodyPr wrap="square" rtlCol="0">
            <a:spAutoFit/>
          </a:bodyPr>
          <a:lstStyle/>
          <a:p>
            <a:pPr algn="ctr"/>
            <a:r>
              <a:rPr lang="en-US" sz="1600" i="1" dirty="0" smtClean="0">
                <a:solidFill>
                  <a:schemeClr val="bg1"/>
                </a:solidFill>
              </a:rPr>
              <a:t>2016</a:t>
            </a:r>
            <a:r>
              <a:rPr lang="en-US" sz="1600" i="1" baseline="0" dirty="0" smtClean="0">
                <a:solidFill>
                  <a:schemeClr val="bg1"/>
                </a:solidFill>
              </a:rPr>
              <a:t> Mid-Year Meeting</a:t>
            </a:r>
            <a:endParaRPr lang="en-US" sz="1600" i="1" dirty="0" smtClean="0">
              <a:solidFill>
                <a:schemeClr val="bg1"/>
              </a:solidFill>
            </a:endParaRPr>
          </a:p>
        </p:txBody>
      </p:sp>
      <p:pic>
        <p:nvPicPr>
          <p:cNvPr id="3" name="Picture 2"/>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4800" y="6096000"/>
            <a:ext cx="1143000" cy="556695"/>
          </a:xfrm>
          <a:prstGeom prst="rect">
            <a:avLst/>
          </a:prstGeom>
          <a:noFill/>
          <a:ln>
            <a:noFill/>
          </a:ln>
        </p:spPr>
      </p:pic>
    </p:spTree>
    <p:extLst>
      <p:ext uri="{BB962C8B-B14F-4D97-AF65-F5344CB8AC3E}">
        <p14:creationId xmlns:p14="http://schemas.microsoft.com/office/powerpoint/2010/main" val="1496294311"/>
      </p:ext>
    </p:extLst>
  </p:cSld>
  <p:clrMap bg1="lt1" tx1="dk1" bg2="lt2" tx2="dk2" accent1="accent1" accent2="accent2" accent3="accent3" accent4="accent4" accent5="accent5" accent6="accent6" hlink="hlink" folHlink="folHlink"/>
  <p:sldLayoutIdLst>
    <p:sldLayoutId id="2147483673" r:id="rId1"/>
    <p:sldLayoutId id="2147483687" r:id="rId2"/>
    <p:sldLayoutId id="2147483674" r:id="rId3"/>
    <p:sldLayoutId id="2147483686" r:id="rId4"/>
    <p:sldLayoutId id="2147483685" r:id="rId5"/>
    <p:sldLayoutId id="2147483675" r:id="rId6"/>
    <p:sldLayoutId id="2147483688"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Lst>
  <p:timing>
    <p:tnLst>
      <p:par>
        <p:cTn id="1" dur="indefinite" restart="never" nodeType="tmRoot"/>
      </p:par>
    </p:tnLst>
  </p:timing>
  <p:hf hdr="0" ftr="0" dt="0"/>
  <p:txStyles>
    <p:titleStyle>
      <a:lvl1pPr marL="0" marR="0" indent="0" algn="l" defTabSz="457200" rtl="0" eaLnBrk="1" fontAlgn="auto" latinLnBrk="0" hangingPunct="1">
        <a:lnSpc>
          <a:spcPct val="100000"/>
        </a:lnSpc>
        <a:spcBef>
          <a:spcPct val="0"/>
        </a:spcBef>
        <a:spcAft>
          <a:spcPts val="0"/>
        </a:spcAft>
        <a:buClrTx/>
        <a:buSzTx/>
        <a:buFontTx/>
        <a:buNone/>
        <a:tabLst/>
        <a:defRPr sz="4000" kern="1200">
          <a:solidFill>
            <a:schemeClr val="tx2"/>
          </a:solidFill>
          <a:latin typeface="Cambria"/>
          <a:ea typeface="+mj-ea"/>
          <a:cs typeface="Cambria"/>
        </a:defRPr>
      </a:lvl1pPr>
    </p:titleStyle>
    <p:bodyStyle>
      <a:lvl1pPr marL="182880" marR="0" indent="-182880" algn="l" defTabSz="914400" rtl="0" eaLnBrk="1" fontAlgn="auto" latinLnBrk="0" hangingPunct="1">
        <a:lnSpc>
          <a:spcPct val="100000"/>
        </a:lnSpc>
        <a:spcBef>
          <a:spcPct val="20000"/>
        </a:spcBef>
        <a:spcAft>
          <a:spcPts val="0"/>
        </a:spcAft>
        <a:buClr>
          <a:srgbClr val="4F81BD"/>
        </a:buClr>
        <a:buSzPct val="85000"/>
        <a:buFont typeface="Arial" pitchFamily="34" charset="0"/>
        <a:buChar char="•"/>
        <a:tabLst/>
        <a:defRPr sz="2400" kern="1200">
          <a:solidFill>
            <a:schemeClr val="tx1"/>
          </a:solidFill>
          <a:latin typeface="+mn-lt"/>
          <a:ea typeface="+mn-ea"/>
          <a:cs typeface="+mn-cs"/>
        </a:defRPr>
      </a:lvl1pPr>
      <a:lvl2pPr marL="457200" marR="0" indent="-182880" algn="l" defTabSz="914400" rtl="0" eaLnBrk="1" fontAlgn="auto" latinLnBrk="0" hangingPunct="1">
        <a:lnSpc>
          <a:spcPct val="100000"/>
        </a:lnSpc>
        <a:spcBef>
          <a:spcPct val="20000"/>
        </a:spcBef>
        <a:spcAft>
          <a:spcPts val="0"/>
        </a:spcAft>
        <a:buClr>
          <a:srgbClr val="4F81BD"/>
        </a:buClr>
        <a:buSzPct val="85000"/>
        <a:buFont typeface="Arial" pitchFamily="34" charset="0"/>
        <a:buChar char="•"/>
        <a:tabLst/>
        <a:defRPr sz="2000" kern="1200">
          <a:solidFill>
            <a:schemeClr val="tx1"/>
          </a:solidFill>
          <a:latin typeface="+mn-lt"/>
          <a:ea typeface="+mn-ea"/>
          <a:cs typeface="+mn-cs"/>
        </a:defRPr>
      </a:lvl2pPr>
      <a:lvl3pPr marL="731520" marR="0" indent="-182880" algn="l" defTabSz="914400" rtl="0" eaLnBrk="1" fontAlgn="auto" latinLnBrk="0" hangingPunct="1">
        <a:lnSpc>
          <a:spcPct val="100000"/>
        </a:lnSpc>
        <a:spcBef>
          <a:spcPct val="20000"/>
        </a:spcBef>
        <a:spcAft>
          <a:spcPts val="0"/>
        </a:spcAft>
        <a:buClr>
          <a:srgbClr val="4F81BD"/>
        </a:buClr>
        <a:buSzPct val="90000"/>
        <a:buFont typeface="Arial" pitchFamily="34" charset="0"/>
        <a:buChar char="•"/>
        <a:tabLst/>
        <a:defRPr sz="1800" kern="1200">
          <a:solidFill>
            <a:schemeClr val="tx1"/>
          </a:solidFill>
          <a:latin typeface="+mn-lt"/>
          <a:ea typeface="+mn-ea"/>
          <a:cs typeface="+mn-cs"/>
        </a:defRPr>
      </a:lvl3pPr>
      <a:lvl4pPr marL="1005840" marR="0" indent="-182880" algn="l" defTabSz="914400" rtl="0" eaLnBrk="1" fontAlgn="auto" latinLnBrk="0" hangingPunct="1">
        <a:lnSpc>
          <a:spcPct val="100000"/>
        </a:lnSpc>
        <a:spcBef>
          <a:spcPct val="20000"/>
        </a:spcBef>
        <a:spcAft>
          <a:spcPts val="0"/>
        </a:spcAft>
        <a:buClr>
          <a:srgbClr val="4F81BD"/>
        </a:buClr>
        <a:buSzTx/>
        <a:buFont typeface="Arial" pitchFamily="34" charset="0"/>
        <a:buChar char="•"/>
        <a:tabLst/>
        <a:defRPr sz="1800" kern="1200">
          <a:solidFill>
            <a:schemeClr val="tx1"/>
          </a:solidFill>
          <a:latin typeface="+mn-lt"/>
          <a:ea typeface="+mn-ea"/>
          <a:cs typeface="+mn-cs"/>
        </a:defRPr>
      </a:lvl4pPr>
      <a:lvl5pPr marL="1188720" marR="0" indent="-137160" algn="l" defTabSz="914400" rtl="0" eaLnBrk="1" fontAlgn="auto" latinLnBrk="0" hangingPunct="1">
        <a:lnSpc>
          <a:spcPct val="100000"/>
        </a:lnSpc>
        <a:spcBef>
          <a:spcPct val="20000"/>
        </a:spcBef>
        <a:spcAft>
          <a:spcPts val="0"/>
        </a:spcAft>
        <a:buClr>
          <a:srgbClr val="4F81BD"/>
        </a:buClr>
        <a:buSzPct val="100000"/>
        <a:buFont typeface="Arial" pitchFamily="34" charset="0"/>
        <a:buChar char="•"/>
        <a:tabLst/>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smtClean="0"/>
              <a:t>AIDC Working Session</a:t>
            </a:r>
            <a:endParaRPr lang="en-US" dirty="0"/>
          </a:p>
        </p:txBody>
      </p:sp>
      <p:sp>
        <p:nvSpPr>
          <p:cNvPr id="8" name="Subtitle 7"/>
          <p:cNvSpPr>
            <a:spLocks noGrp="1"/>
          </p:cNvSpPr>
          <p:nvPr>
            <p:ph type="subTitle" idx="1"/>
          </p:nvPr>
        </p:nvSpPr>
        <p:spPr/>
        <p:txBody>
          <a:bodyPr/>
          <a:lstStyle/>
          <a:p>
            <a:r>
              <a:rPr lang="en-US" dirty="0" smtClean="0"/>
              <a:t>June 2016</a:t>
            </a:r>
            <a:endParaRPr lang="en-US" dirty="0"/>
          </a:p>
        </p:txBody>
      </p:sp>
      <p:sp>
        <p:nvSpPr>
          <p:cNvPr id="4"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3027220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Scenario Set Up</a:t>
            </a:r>
            <a:endParaRPr lang="en-US" dirty="0"/>
          </a:p>
        </p:txBody>
      </p:sp>
      <p:sp>
        <p:nvSpPr>
          <p:cNvPr id="4" name="Content Placeholder 3"/>
          <p:cNvSpPr>
            <a:spLocks noGrp="1"/>
          </p:cNvSpPr>
          <p:nvPr>
            <p:ph idx="1"/>
          </p:nvPr>
        </p:nvSpPr>
        <p:spPr>
          <a:xfrm>
            <a:off x="457200" y="1066800"/>
            <a:ext cx="8229600" cy="4876800"/>
          </a:xfrm>
        </p:spPr>
        <p:txBody>
          <a:bodyPr>
            <a:normAutofit fontScale="92500" lnSpcReduction="10000"/>
          </a:bodyPr>
          <a:lstStyle/>
          <a:p>
            <a:pPr marL="0" indent="0">
              <a:buNone/>
            </a:pPr>
            <a:r>
              <a:rPr lang="en-US" dirty="0" smtClean="0"/>
              <a:t>Warehouse XYZ is experiencing an increase in delivery costs.   Looking into the root cause, they realize they are often out of stock on many popular items, and also sometimes load incorrect products onto shipments causing additional deliveries to complete orders with the customer.  They believe implementing a bar coding solution can reduce their delivery cost and improve the efficiency of their inventory processes.</a:t>
            </a:r>
          </a:p>
          <a:p>
            <a:pPr marL="0" indent="0">
              <a:buNone/>
            </a:pPr>
            <a:endParaRPr lang="en-US" dirty="0" smtClean="0"/>
          </a:p>
          <a:p>
            <a:pPr marL="0" indent="0">
              <a:lnSpc>
                <a:spcPct val="110000"/>
              </a:lnSpc>
              <a:buNone/>
            </a:pPr>
            <a:r>
              <a:rPr lang="en-US" sz="2600" u="sng" dirty="0"/>
              <a:t>Details to Consider:</a:t>
            </a:r>
          </a:p>
          <a:p>
            <a:pPr lvl="1"/>
            <a:r>
              <a:rPr lang="en-US" dirty="0" smtClean="0"/>
              <a:t>Ship out of 1 warehouse that is approximately 80,000 sq. ft. with 6 dock doors</a:t>
            </a:r>
          </a:p>
          <a:p>
            <a:pPr lvl="1"/>
            <a:r>
              <a:rPr lang="en-US" dirty="0" smtClean="0"/>
              <a:t>They have 20 full time floor employees and 2 back office employees that do data entry for the inventory movements.</a:t>
            </a:r>
          </a:p>
          <a:p>
            <a:pPr lvl="1"/>
            <a:r>
              <a:rPr lang="en-US" sz="2100" dirty="0"/>
              <a:t>They currently average 10 deliveries per day, and work approximately 250 days out of the year for a total of 2500 deliveries annually.</a:t>
            </a:r>
          </a:p>
          <a:p>
            <a:pPr lvl="1"/>
            <a:endParaRPr lang="en-US" dirty="0"/>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smtClean="0"/>
          </a:p>
          <a:p>
            <a:endParaRPr lang="en-US" dirty="0"/>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6"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10</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911897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animEffect transition="in" filter="fade">
                                      <p:cBhvr>
                                        <p:cTn id="11" dur="1000"/>
                                        <p:tgtEl>
                                          <p:spTgt spid="4">
                                            <p:txEl>
                                              <p:pRg st="3" end="3"/>
                                            </p:txEl>
                                          </p:spTgt>
                                        </p:tgtEl>
                                      </p:cBhvr>
                                    </p:animEffect>
                                    <p:anim calcmode="lin" valueType="num">
                                      <p:cBhvr>
                                        <p:cTn id="1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fade">
                                      <p:cBhvr>
                                        <p:cTn id="18" dur="1000"/>
                                        <p:tgtEl>
                                          <p:spTgt spid="4">
                                            <p:txEl>
                                              <p:pRg st="4" end="4"/>
                                            </p:txEl>
                                          </p:spTgt>
                                        </p:tgtEl>
                                      </p:cBhvr>
                                    </p:animEffect>
                                    <p:anim calcmode="lin" valueType="num">
                                      <p:cBhvr>
                                        <p:cTn id="1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1000"/>
                                        <p:tgtEl>
                                          <p:spTgt spid="4">
                                            <p:txEl>
                                              <p:pRg st="5" end="5"/>
                                            </p:txEl>
                                          </p:spTgt>
                                        </p:tgtEl>
                                      </p:cBhvr>
                                    </p:animEffect>
                                    <p:anim calcmode="lin" valueType="num">
                                      <p:cBhvr>
                                        <p:cTn id="2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Metrics Collection</a:t>
            </a:r>
            <a:endParaRPr lang="en-US" dirty="0"/>
          </a:p>
        </p:txBody>
      </p:sp>
      <p:sp>
        <p:nvSpPr>
          <p:cNvPr id="4" name="Content Placeholder 3"/>
          <p:cNvSpPr>
            <a:spLocks noGrp="1"/>
          </p:cNvSpPr>
          <p:nvPr>
            <p:ph idx="1"/>
          </p:nvPr>
        </p:nvSpPr>
        <p:spPr>
          <a:xfrm>
            <a:off x="457200" y="1066800"/>
            <a:ext cx="8229600" cy="4525963"/>
          </a:xfrm>
        </p:spPr>
        <p:txBody>
          <a:bodyPr>
            <a:normAutofit/>
          </a:bodyPr>
          <a:lstStyle/>
          <a:p>
            <a:pPr marL="0" indent="0">
              <a:buNone/>
            </a:pPr>
            <a:r>
              <a:rPr lang="en-US" b="1" dirty="0" smtClean="0"/>
              <a:t>Warehouse XYZ, in coordination with their chosen Bar-Code vendor, begin to evaluate their current manual process KPI’s.  Order and delivery process metrics are summarized by the warehouse manager. </a:t>
            </a:r>
          </a:p>
          <a:p>
            <a:pPr marL="0" indent="0">
              <a:buNone/>
            </a:pPr>
            <a:endParaRPr lang="en-US" dirty="0"/>
          </a:p>
          <a:p>
            <a:pPr marL="0" indent="0">
              <a:buNone/>
            </a:pPr>
            <a:r>
              <a:rPr lang="en-US" u="sng" dirty="0" smtClean="0"/>
              <a:t>Details to Consider:</a:t>
            </a:r>
            <a:endParaRPr lang="en-US" u="sng" dirty="0"/>
          </a:p>
          <a:p>
            <a:pPr lvl="1"/>
            <a:r>
              <a:rPr lang="en-US" dirty="0" smtClean="0"/>
              <a:t>Daily salable unit turnover through the warehouse is </a:t>
            </a:r>
            <a:r>
              <a:rPr lang="en-US" dirty="0" smtClean="0">
                <a:solidFill>
                  <a:srgbClr val="FF0000"/>
                </a:solidFill>
              </a:rPr>
              <a:t>1000</a:t>
            </a:r>
            <a:r>
              <a:rPr lang="en-US" dirty="0" smtClean="0"/>
              <a:t> units.</a:t>
            </a:r>
          </a:p>
          <a:p>
            <a:pPr lvl="1"/>
            <a:r>
              <a:rPr lang="en-US" dirty="0" smtClean="0"/>
              <a:t>Average annual orders shipped is </a:t>
            </a:r>
            <a:r>
              <a:rPr lang="en-US" dirty="0" smtClean="0">
                <a:solidFill>
                  <a:srgbClr val="FF0000"/>
                </a:solidFill>
              </a:rPr>
              <a:t>5000</a:t>
            </a:r>
            <a:r>
              <a:rPr lang="en-US" dirty="0" smtClean="0"/>
              <a:t> per year, and </a:t>
            </a:r>
            <a:r>
              <a:rPr lang="en-US" dirty="0" smtClean="0">
                <a:solidFill>
                  <a:srgbClr val="FF0000"/>
                </a:solidFill>
              </a:rPr>
              <a:t>1%</a:t>
            </a:r>
            <a:r>
              <a:rPr lang="en-US" dirty="0" smtClean="0"/>
              <a:t> cannot be fulfilled due to inventory shortages.</a:t>
            </a:r>
          </a:p>
          <a:p>
            <a:pPr lvl="1"/>
            <a:r>
              <a:rPr lang="en-US" dirty="0" smtClean="0"/>
              <a:t>Orders average a salable value of </a:t>
            </a:r>
            <a:r>
              <a:rPr lang="en-US" dirty="0" smtClean="0">
                <a:solidFill>
                  <a:srgbClr val="FF0000"/>
                </a:solidFill>
              </a:rPr>
              <a:t>$2,000</a:t>
            </a:r>
            <a:r>
              <a:rPr lang="en-US" dirty="0" smtClean="0"/>
              <a:t> each.</a:t>
            </a:r>
          </a:p>
          <a:p>
            <a:pPr lvl="1"/>
            <a:r>
              <a:rPr lang="en-US" dirty="0" smtClean="0"/>
              <a:t>The warehouse’s amount of incorrect deliveries averages </a:t>
            </a:r>
            <a:r>
              <a:rPr lang="en-US" dirty="0" smtClean="0">
                <a:solidFill>
                  <a:srgbClr val="FF0000"/>
                </a:solidFill>
              </a:rPr>
              <a:t>3%</a:t>
            </a:r>
            <a:r>
              <a:rPr lang="en-US" dirty="0" smtClean="0"/>
              <a:t> of total deliveries annually.</a:t>
            </a:r>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6"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11</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011795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1000"/>
                                        <p:tgtEl>
                                          <p:spTgt spid="4">
                                            <p:txEl>
                                              <p:pRg st="6" end="6"/>
                                            </p:txEl>
                                          </p:spTgt>
                                        </p:tgtEl>
                                      </p:cBhvr>
                                    </p:animEffect>
                                    <p:anim calcmode="lin" valueType="num">
                                      <p:cBhvr>
                                        <p:cTn id="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a:t>
            </a:r>
            <a:endParaRPr lang="en-US" dirty="0"/>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r>
              <a:rPr lang="en-US" sz="3000" dirty="0">
                <a:solidFill>
                  <a:schemeClr val="bg1">
                    <a:lumMod val="65000"/>
                  </a:schemeClr>
                </a:solidFill>
              </a:rPr>
              <a:t>Process Review</a:t>
            </a:r>
          </a:p>
          <a:p>
            <a:pPr lvl="1"/>
            <a:r>
              <a:rPr lang="en-US" sz="2200" dirty="0">
                <a:solidFill>
                  <a:schemeClr val="bg1">
                    <a:lumMod val="65000"/>
                  </a:schemeClr>
                </a:solidFill>
              </a:rPr>
              <a:t>Receiving</a:t>
            </a:r>
          </a:p>
          <a:p>
            <a:pPr lvl="1"/>
            <a:r>
              <a:rPr lang="en-US" sz="2200" dirty="0">
                <a:solidFill>
                  <a:schemeClr val="bg1">
                    <a:lumMod val="65000"/>
                  </a:schemeClr>
                </a:solidFill>
              </a:rPr>
              <a:t>Picking</a:t>
            </a:r>
          </a:p>
          <a:p>
            <a:pPr lvl="1"/>
            <a:r>
              <a:rPr lang="en-US" sz="2200" dirty="0">
                <a:solidFill>
                  <a:schemeClr val="bg1">
                    <a:lumMod val="65000"/>
                  </a:schemeClr>
                </a:solidFill>
              </a:rPr>
              <a:t>Shipping</a:t>
            </a:r>
          </a:p>
          <a:p>
            <a:pPr lvl="1"/>
            <a:r>
              <a:rPr lang="en-US" sz="2200" dirty="0">
                <a:solidFill>
                  <a:schemeClr val="bg1">
                    <a:lumMod val="65000"/>
                  </a:schemeClr>
                </a:solidFill>
              </a:rPr>
              <a:t>Cycle </a:t>
            </a:r>
            <a:r>
              <a:rPr lang="en-US" sz="2200" dirty="0" smtClean="0">
                <a:solidFill>
                  <a:schemeClr val="bg1">
                    <a:lumMod val="65000"/>
                  </a:schemeClr>
                </a:solidFill>
              </a:rPr>
              <a:t>Counts</a:t>
            </a:r>
            <a:endParaRPr lang="en-US" sz="2200" dirty="0">
              <a:solidFill>
                <a:schemeClr val="bg1">
                  <a:lumMod val="65000"/>
                </a:schemeClr>
              </a:solidFill>
            </a:endParaRPr>
          </a:p>
          <a:p>
            <a:pPr>
              <a:lnSpc>
                <a:spcPct val="110000"/>
              </a:lnSpc>
            </a:pPr>
            <a:r>
              <a:rPr lang="en-US" sz="3000" dirty="0"/>
              <a:t>People</a:t>
            </a:r>
          </a:p>
          <a:p>
            <a:pPr lvl="1">
              <a:lnSpc>
                <a:spcPct val="110000"/>
              </a:lnSpc>
            </a:pPr>
            <a:r>
              <a:rPr lang="en-US" sz="2200" dirty="0" smtClean="0"/>
              <a:t>Training</a:t>
            </a:r>
          </a:p>
          <a:p>
            <a:pPr lvl="1">
              <a:lnSpc>
                <a:spcPct val="110000"/>
              </a:lnSpc>
            </a:pPr>
            <a:r>
              <a:rPr lang="en-US" sz="2200" dirty="0" smtClean="0"/>
              <a:t>New Processes or Roles</a:t>
            </a:r>
          </a:p>
          <a:p>
            <a:pPr>
              <a:lnSpc>
                <a:spcPct val="110000"/>
              </a:lnSpc>
            </a:pPr>
            <a:r>
              <a:rPr lang="en-US" sz="3000" dirty="0" smtClean="0">
                <a:solidFill>
                  <a:schemeClr val="bg1">
                    <a:lumMod val="65000"/>
                  </a:schemeClr>
                </a:solidFill>
              </a:rPr>
              <a:t>Technology </a:t>
            </a:r>
            <a:r>
              <a:rPr lang="en-US" sz="3000" dirty="0">
                <a:solidFill>
                  <a:schemeClr val="bg1">
                    <a:lumMod val="65000"/>
                  </a:schemeClr>
                </a:solidFill>
              </a:rPr>
              <a:t>Solution Options</a:t>
            </a:r>
          </a:p>
          <a:p>
            <a:pPr lvl="1"/>
            <a:r>
              <a:rPr lang="en-US" sz="2200" dirty="0">
                <a:solidFill>
                  <a:schemeClr val="bg1">
                    <a:lumMod val="65000"/>
                  </a:schemeClr>
                </a:solidFill>
              </a:rPr>
              <a:t>Equipment &amp; </a:t>
            </a:r>
            <a:r>
              <a:rPr lang="en-US" sz="2200" dirty="0" smtClean="0">
                <a:solidFill>
                  <a:schemeClr val="bg1">
                    <a:lumMod val="65000"/>
                  </a:schemeClr>
                </a:solidFill>
              </a:rPr>
              <a:t>Infrastructure Costs</a:t>
            </a:r>
            <a:endParaRPr lang="en-US" sz="2200" dirty="0">
              <a:solidFill>
                <a:schemeClr val="bg1">
                  <a:lumMod val="65000"/>
                </a:schemeClr>
              </a:solidFill>
            </a:endParaRPr>
          </a:p>
          <a:p>
            <a:pPr lvl="1"/>
            <a:r>
              <a:rPr lang="en-US" sz="2200" dirty="0" smtClean="0">
                <a:solidFill>
                  <a:schemeClr val="bg1">
                    <a:lumMod val="65000"/>
                  </a:schemeClr>
                </a:solidFill>
              </a:rPr>
              <a:t>Project Costs</a:t>
            </a:r>
          </a:p>
          <a:p>
            <a:r>
              <a:rPr lang="en-US" sz="3000" dirty="0" smtClean="0">
                <a:solidFill>
                  <a:schemeClr val="bg1">
                    <a:lumMod val="65000"/>
                  </a:schemeClr>
                </a:solidFill>
              </a:rPr>
              <a:t>Value Capture (ROI)</a:t>
            </a:r>
            <a:endParaRPr lang="en-US" sz="3000" dirty="0">
              <a:solidFill>
                <a:schemeClr val="bg1">
                  <a:lumMod val="65000"/>
                </a:schemeClr>
              </a:solidFill>
            </a:endParaRPr>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12</a:t>
            </a:fld>
            <a:endParaRPr kumimoji="0" lang="en-US" sz="1400" b="1" i="0" u="none" strike="noStrike" kern="0" cap="none" spc="0" normalizeH="0" baseline="0" noProof="0" dirty="0">
              <a:ln>
                <a:noFill/>
              </a:ln>
              <a:solidFill>
                <a:srgbClr val="FFFFFF"/>
              </a:solidFill>
              <a:effectLst/>
              <a:uLnTx/>
              <a:uFillTx/>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38722" y="389392"/>
            <a:ext cx="3785978" cy="256919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600" y="1557041"/>
            <a:ext cx="3581400" cy="2346104"/>
          </a:xfrm>
          <a:prstGeom prst="rect">
            <a:avLst/>
          </a:prstGeom>
        </p:spPr>
      </p:pic>
    </p:spTree>
    <p:extLst>
      <p:ext uri="{BB962C8B-B14F-4D97-AF65-F5344CB8AC3E}">
        <p14:creationId xmlns:p14="http://schemas.microsoft.com/office/powerpoint/2010/main" val="3728911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idx="1"/>
          </p:nvPr>
        </p:nvSpPr>
        <p:spPr>
          <a:xfrm>
            <a:off x="457200" y="1219200"/>
            <a:ext cx="8229600" cy="4800600"/>
          </a:xfrm>
        </p:spPr>
        <p:txBody>
          <a:bodyPr>
            <a:normAutofit fontScale="92500"/>
          </a:bodyPr>
          <a:lstStyle/>
          <a:p>
            <a:pPr marL="0" indent="0">
              <a:buNone/>
            </a:pPr>
            <a:r>
              <a:rPr lang="en-US" b="1" dirty="0" smtClean="0"/>
              <a:t>XYZ and the vendor estimate that training the work force will take 8 hours to provide for the scanner process being considered.  They will need to conduct training prior to the warehouse shifts in order to not disrupt daily business activities.  Floor employee training will be done by the warehouse managers.</a:t>
            </a:r>
          </a:p>
          <a:p>
            <a:pPr marL="0" indent="0">
              <a:buNone/>
            </a:pPr>
            <a:endParaRPr lang="en-US" dirty="0" smtClean="0"/>
          </a:p>
          <a:p>
            <a:pPr marL="0" indent="0">
              <a:buNone/>
            </a:pPr>
            <a:r>
              <a:rPr lang="en-US" u="sng" dirty="0"/>
              <a:t>Estimated </a:t>
            </a:r>
            <a:r>
              <a:rPr lang="en-US" u="sng" dirty="0" smtClean="0"/>
              <a:t>Cost </a:t>
            </a:r>
            <a:r>
              <a:rPr lang="en-US" u="sng" dirty="0"/>
              <a:t>for </a:t>
            </a:r>
            <a:r>
              <a:rPr lang="en-US" u="sng" dirty="0" smtClean="0"/>
              <a:t>Training</a:t>
            </a:r>
            <a:r>
              <a:rPr lang="en-US" u="sng" dirty="0"/>
              <a:t>:</a:t>
            </a:r>
          </a:p>
          <a:p>
            <a:pPr lvl="1"/>
            <a:r>
              <a:rPr lang="en-US" dirty="0" smtClean="0">
                <a:solidFill>
                  <a:srgbClr val="FF0000"/>
                </a:solidFill>
              </a:rPr>
              <a:t>($3,000) </a:t>
            </a:r>
            <a:r>
              <a:rPr lang="en-US" dirty="0"/>
              <a:t>– </a:t>
            </a:r>
            <a:r>
              <a:rPr lang="en-US" dirty="0" smtClean="0"/>
              <a:t>Vendor installation </a:t>
            </a:r>
            <a:r>
              <a:rPr lang="en-US" dirty="0"/>
              <a:t>and warehouse manager </a:t>
            </a:r>
            <a:r>
              <a:rPr lang="en-US" dirty="0" smtClean="0"/>
              <a:t>training</a:t>
            </a:r>
            <a:endParaRPr lang="en-US" dirty="0" smtClean="0">
              <a:solidFill>
                <a:srgbClr val="FF0000"/>
              </a:solidFill>
            </a:endParaRPr>
          </a:p>
          <a:p>
            <a:pPr lvl="1"/>
            <a:r>
              <a:rPr lang="en-US" dirty="0" smtClean="0">
                <a:solidFill>
                  <a:srgbClr val="FF0000"/>
                </a:solidFill>
              </a:rPr>
              <a:t>($1,000) </a:t>
            </a:r>
            <a:r>
              <a:rPr lang="en-US" dirty="0" smtClean="0"/>
              <a:t>– Handout materials for floor employees</a:t>
            </a:r>
          </a:p>
          <a:p>
            <a:pPr lvl="1"/>
            <a:r>
              <a:rPr lang="en-US" dirty="0" smtClean="0">
                <a:solidFill>
                  <a:srgbClr val="FF0000"/>
                </a:solidFill>
              </a:rPr>
              <a:t>($4,089) </a:t>
            </a:r>
            <a:r>
              <a:rPr lang="en-US" dirty="0"/>
              <a:t>-</a:t>
            </a:r>
            <a:r>
              <a:rPr lang="en-US" dirty="0" smtClean="0"/>
              <a:t> Overtime Pay for warehouse floor staff ( Back end staff can be trained during regular office hours)</a:t>
            </a:r>
          </a:p>
          <a:p>
            <a:pPr marL="274320" lvl="1" indent="0">
              <a:buNone/>
            </a:pPr>
            <a:r>
              <a:rPr lang="en-US" dirty="0" smtClean="0"/>
              <a:t>_____________________________</a:t>
            </a:r>
            <a:endParaRPr lang="en-US" dirty="0"/>
          </a:p>
          <a:p>
            <a:pPr lvl="1"/>
            <a:r>
              <a:rPr lang="en-US" b="1" dirty="0" smtClean="0"/>
              <a:t>Total:  </a:t>
            </a:r>
            <a:r>
              <a:rPr lang="en-US" b="1" dirty="0" smtClean="0">
                <a:solidFill>
                  <a:srgbClr val="FF0000"/>
                </a:solidFill>
              </a:rPr>
              <a:t>($8,089)</a:t>
            </a:r>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13</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901812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 Tagging</a:t>
            </a:r>
            <a:endParaRPr lang="en-US" dirty="0"/>
          </a:p>
        </p:txBody>
      </p:sp>
      <p:sp>
        <p:nvSpPr>
          <p:cNvPr id="3" name="Content Placeholder 2"/>
          <p:cNvSpPr>
            <a:spLocks noGrp="1"/>
          </p:cNvSpPr>
          <p:nvPr>
            <p:ph idx="1"/>
          </p:nvPr>
        </p:nvSpPr>
        <p:spPr>
          <a:xfrm>
            <a:off x="457200" y="1219200"/>
            <a:ext cx="8229600" cy="4876800"/>
          </a:xfrm>
        </p:spPr>
        <p:txBody>
          <a:bodyPr>
            <a:normAutofit fontScale="77500" lnSpcReduction="20000"/>
          </a:bodyPr>
          <a:lstStyle/>
          <a:p>
            <a:pPr marL="0" indent="0">
              <a:buNone/>
            </a:pPr>
            <a:r>
              <a:rPr lang="en-US" b="1" dirty="0" smtClean="0"/>
              <a:t>The way in which materials will be bar-coded depends on the methodology chosen:</a:t>
            </a:r>
          </a:p>
          <a:p>
            <a:pPr lvl="1">
              <a:buFont typeface="Wingdings" panose="05000000000000000000" pitchFamily="2" charset="2"/>
              <a:buChar char="Ø"/>
            </a:pPr>
            <a:r>
              <a:rPr lang="en-US" b="1" dirty="0" smtClean="0"/>
              <a:t>Internally Tagged</a:t>
            </a:r>
            <a:r>
              <a:rPr lang="en-US" dirty="0" smtClean="0"/>
              <a:t> – The warehouse completes tagging of materials as they are received.</a:t>
            </a:r>
          </a:p>
          <a:p>
            <a:pPr lvl="1">
              <a:buFont typeface="Wingdings" panose="05000000000000000000" pitchFamily="2" charset="2"/>
              <a:buChar char="Ø"/>
            </a:pPr>
            <a:r>
              <a:rPr lang="en-US" b="1" dirty="0" smtClean="0"/>
              <a:t>Vendor Printed Labels</a:t>
            </a:r>
            <a:r>
              <a:rPr lang="en-US" dirty="0" smtClean="0"/>
              <a:t> – A vendor is contracted to print the bar-codes directly on labels.  More applicable for manufacturers.</a:t>
            </a:r>
          </a:p>
          <a:p>
            <a:pPr marL="274320" lvl="1" indent="0">
              <a:buNone/>
            </a:pPr>
            <a:endParaRPr lang="en-US" dirty="0" smtClean="0"/>
          </a:p>
          <a:p>
            <a:pPr marL="0" indent="0">
              <a:buNone/>
            </a:pPr>
            <a:r>
              <a:rPr lang="en-US" b="1" dirty="0" smtClean="0"/>
              <a:t>Warehouse XYZ needs to tag incoming materials themselves, since none of their current suppliers bar-code their products.</a:t>
            </a:r>
            <a:endParaRPr lang="en-US" b="1" dirty="0"/>
          </a:p>
          <a:p>
            <a:pPr marL="274320" lvl="1" indent="0">
              <a:buNone/>
            </a:pPr>
            <a:endParaRPr lang="en-US" dirty="0" smtClean="0"/>
          </a:p>
          <a:p>
            <a:pPr marL="0" indent="0">
              <a:lnSpc>
                <a:spcPct val="120000"/>
              </a:lnSpc>
              <a:buNone/>
            </a:pPr>
            <a:r>
              <a:rPr lang="en-US" sz="2800" u="sng" dirty="0"/>
              <a:t>Estimated cost for tagging materials:</a:t>
            </a:r>
          </a:p>
          <a:p>
            <a:pPr lvl="1"/>
            <a:r>
              <a:rPr lang="en-US" dirty="0" smtClean="0">
                <a:solidFill>
                  <a:srgbClr val="FF0000"/>
                </a:solidFill>
              </a:rPr>
              <a:t>($28,333) </a:t>
            </a:r>
            <a:r>
              <a:rPr lang="en-US" dirty="0"/>
              <a:t>– </a:t>
            </a:r>
            <a:r>
              <a:rPr lang="en-US" dirty="0" smtClean="0"/>
              <a:t>One warehouse employee will need to perform this function for 70% of                          	            his/her time.</a:t>
            </a:r>
            <a:endParaRPr lang="en-US" dirty="0" smtClean="0">
              <a:solidFill>
                <a:srgbClr val="FF0000"/>
              </a:solidFill>
            </a:endParaRPr>
          </a:p>
          <a:p>
            <a:pPr lvl="1"/>
            <a:r>
              <a:rPr lang="en-US" dirty="0" smtClean="0">
                <a:solidFill>
                  <a:srgbClr val="FF0000"/>
                </a:solidFill>
              </a:rPr>
              <a:t>($5,000) </a:t>
            </a:r>
            <a:r>
              <a:rPr lang="en-US" dirty="0" smtClean="0"/>
              <a:t>– Annual cost of printing bar-codes for XYZ’s volume.</a:t>
            </a:r>
          </a:p>
          <a:p>
            <a:pPr marL="274320" lvl="1" indent="0">
              <a:buNone/>
            </a:pPr>
            <a:r>
              <a:rPr lang="en-US" dirty="0" smtClean="0"/>
              <a:t>_____________________________</a:t>
            </a:r>
            <a:endParaRPr lang="en-US" dirty="0"/>
          </a:p>
          <a:p>
            <a:pPr lvl="1"/>
            <a:r>
              <a:rPr lang="en-US" b="1" dirty="0" smtClean="0"/>
              <a:t>Total:  </a:t>
            </a:r>
            <a:r>
              <a:rPr lang="en-US" b="1" dirty="0" smtClean="0">
                <a:solidFill>
                  <a:srgbClr val="FF0000"/>
                </a:solidFill>
              </a:rPr>
              <a:t>($33,333)</a:t>
            </a:r>
          </a:p>
          <a:p>
            <a:pPr marL="274320" lvl="1" indent="0">
              <a:buNone/>
            </a:pPr>
            <a:endParaRPr lang="en-US" b="1" dirty="0">
              <a:solidFill>
                <a:srgbClr val="FF0000"/>
              </a:solidFill>
            </a:endParaRPr>
          </a:p>
          <a:p>
            <a:pPr marL="0" indent="0">
              <a:buNone/>
            </a:pPr>
            <a:r>
              <a:rPr lang="en-US" b="1" dirty="0" smtClean="0"/>
              <a:t>Note:  This cost is mitigated for products that are already bar-coded from suppliers.</a:t>
            </a:r>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14</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702687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Phase</a:t>
            </a:r>
            <a:endParaRPr lang="en-US" dirty="0"/>
          </a:p>
        </p:txBody>
      </p:sp>
      <p:sp>
        <p:nvSpPr>
          <p:cNvPr id="3" name="Content Placeholder 2"/>
          <p:cNvSpPr>
            <a:spLocks noGrp="1"/>
          </p:cNvSpPr>
          <p:nvPr>
            <p:ph idx="1"/>
          </p:nvPr>
        </p:nvSpPr>
        <p:spPr>
          <a:xfrm>
            <a:off x="457200" y="1417638"/>
            <a:ext cx="8229600" cy="4708525"/>
          </a:xfrm>
        </p:spPr>
        <p:txBody>
          <a:bodyPr>
            <a:normAutofit fontScale="92500" lnSpcReduction="10000"/>
          </a:bodyPr>
          <a:lstStyle/>
          <a:p>
            <a:r>
              <a:rPr lang="en-US" sz="3000" dirty="0">
                <a:solidFill>
                  <a:schemeClr val="bg1">
                    <a:lumMod val="65000"/>
                  </a:schemeClr>
                </a:solidFill>
              </a:rPr>
              <a:t>Process Review</a:t>
            </a:r>
          </a:p>
          <a:p>
            <a:pPr lvl="1"/>
            <a:r>
              <a:rPr lang="en-US" sz="2200" dirty="0">
                <a:solidFill>
                  <a:schemeClr val="bg1">
                    <a:lumMod val="65000"/>
                  </a:schemeClr>
                </a:solidFill>
              </a:rPr>
              <a:t>Receiving</a:t>
            </a:r>
          </a:p>
          <a:p>
            <a:pPr lvl="1"/>
            <a:r>
              <a:rPr lang="en-US" sz="2200" dirty="0">
                <a:solidFill>
                  <a:schemeClr val="bg1">
                    <a:lumMod val="65000"/>
                  </a:schemeClr>
                </a:solidFill>
              </a:rPr>
              <a:t>Picking</a:t>
            </a:r>
          </a:p>
          <a:p>
            <a:pPr lvl="1"/>
            <a:r>
              <a:rPr lang="en-US" sz="2200" dirty="0">
                <a:solidFill>
                  <a:schemeClr val="bg1">
                    <a:lumMod val="65000"/>
                  </a:schemeClr>
                </a:solidFill>
              </a:rPr>
              <a:t>Shipping</a:t>
            </a:r>
          </a:p>
          <a:p>
            <a:pPr lvl="1"/>
            <a:r>
              <a:rPr lang="en-US" sz="2200" dirty="0">
                <a:solidFill>
                  <a:schemeClr val="bg1">
                    <a:lumMod val="65000"/>
                  </a:schemeClr>
                </a:solidFill>
              </a:rPr>
              <a:t>Cycle </a:t>
            </a:r>
            <a:r>
              <a:rPr lang="en-US" sz="2200" dirty="0" smtClean="0">
                <a:solidFill>
                  <a:schemeClr val="bg1">
                    <a:lumMod val="65000"/>
                  </a:schemeClr>
                </a:solidFill>
              </a:rPr>
              <a:t>Counts</a:t>
            </a:r>
            <a:endParaRPr lang="en-US" sz="2200" dirty="0">
              <a:solidFill>
                <a:schemeClr val="bg1">
                  <a:lumMod val="65000"/>
                </a:schemeClr>
              </a:solidFill>
            </a:endParaRPr>
          </a:p>
          <a:p>
            <a:r>
              <a:rPr lang="en-US" sz="3000" dirty="0">
                <a:solidFill>
                  <a:schemeClr val="bg1">
                    <a:lumMod val="65000"/>
                  </a:schemeClr>
                </a:solidFill>
              </a:rPr>
              <a:t>People</a:t>
            </a:r>
          </a:p>
          <a:p>
            <a:pPr lvl="1"/>
            <a:r>
              <a:rPr lang="en-US" sz="2200" dirty="0" smtClean="0">
                <a:solidFill>
                  <a:schemeClr val="bg1">
                    <a:lumMod val="65000"/>
                  </a:schemeClr>
                </a:solidFill>
              </a:rPr>
              <a:t>Training</a:t>
            </a:r>
            <a:endParaRPr lang="en-US" sz="2200" dirty="0">
              <a:solidFill>
                <a:schemeClr val="bg1">
                  <a:lumMod val="65000"/>
                </a:schemeClr>
              </a:solidFill>
            </a:endParaRPr>
          </a:p>
          <a:p>
            <a:pPr lvl="1"/>
            <a:r>
              <a:rPr lang="en-US" sz="2200" dirty="0" smtClean="0">
                <a:solidFill>
                  <a:schemeClr val="bg1">
                    <a:lumMod val="65000"/>
                  </a:schemeClr>
                </a:solidFill>
              </a:rPr>
              <a:t>New Processes or Roles</a:t>
            </a:r>
            <a:endParaRPr lang="en-US" sz="2200" dirty="0">
              <a:solidFill>
                <a:schemeClr val="bg1">
                  <a:lumMod val="65000"/>
                </a:schemeClr>
              </a:solidFill>
            </a:endParaRPr>
          </a:p>
          <a:p>
            <a:pPr>
              <a:lnSpc>
                <a:spcPct val="110000"/>
              </a:lnSpc>
            </a:pPr>
            <a:r>
              <a:rPr lang="en-US" sz="3000" dirty="0" smtClean="0"/>
              <a:t>Technology </a:t>
            </a:r>
            <a:r>
              <a:rPr lang="en-US" sz="3000" dirty="0"/>
              <a:t>Solution Options</a:t>
            </a:r>
          </a:p>
          <a:p>
            <a:pPr lvl="1">
              <a:lnSpc>
                <a:spcPct val="110000"/>
              </a:lnSpc>
            </a:pPr>
            <a:r>
              <a:rPr lang="en-US" sz="2200" dirty="0"/>
              <a:t>Equipment &amp; </a:t>
            </a:r>
            <a:r>
              <a:rPr lang="en-US" sz="2200" dirty="0" smtClean="0"/>
              <a:t>Infrastructure</a:t>
            </a:r>
          </a:p>
          <a:p>
            <a:pPr lvl="1">
              <a:lnSpc>
                <a:spcPct val="110000"/>
              </a:lnSpc>
            </a:pPr>
            <a:r>
              <a:rPr lang="en-US" sz="2200" dirty="0" smtClean="0"/>
              <a:t>Project Cost</a:t>
            </a:r>
          </a:p>
          <a:p>
            <a:r>
              <a:rPr lang="en-US" sz="3000" dirty="0" smtClean="0">
                <a:solidFill>
                  <a:schemeClr val="bg1">
                    <a:lumMod val="65000"/>
                  </a:schemeClr>
                </a:solidFill>
              </a:rPr>
              <a:t>Value Capture (ROI)</a:t>
            </a:r>
            <a:endParaRPr lang="en-US" sz="3000" dirty="0">
              <a:solidFill>
                <a:schemeClr val="bg1">
                  <a:lumMod val="65000"/>
                </a:schemeClr>
              </a:solidFill>
            </a:endParaRPr>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15</a:t>
            </a:fld>
            <a:endParaRPr kumimoji="0" lang="en-US" sz="1400" b="1" i="0" u="none" strike="noStrike" kern="0" cap="none" spc="0" normalizeH="0" baseline="0" noProof="0" dirty="0">
              <a:ln>
                <a:noFill/>
              </a:ln>
              <a:solidFill>
                <a:srgbClr val="FFFFFF"/>
              </a:solidFill>
              <a:effectLst/>
              <a:uLnTx/>
              <a:uFillTx/>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6800" y="603822"/>
            <a:ext cx="4113058" cy="2731633"/>
          </a:xfrm>
          <a:prstGeom prst="rect">
            <a:avLst/>
          </a:prstGeom>
        </p:spPr>
      </p:pic>
    </p:spTree>
    <p:extLst>
      <p:ext uri="{BB962C8B-B14F-4D97-AF65-F5344CB8AC3E}">
        <p14:creationId xmlns:p14="http://schemas.microsoft.com/office/powerpoint/2010/main" val="1908547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Investment</a:t>
            </a:r>
            <a:endParaRPr lang="en-US" dirty="0"/>
          </a:p>
        </p:txBody>
      </p:sp>
      <p:sp>
        <p:nvSpPr>
          <p:cNvPr id="3" name="Content Placeholder 2"/>
          <p:cNvSpPr>
            <a:spLocks noGrp="1"/>
          </p:cNvSpPr>
          <p:nvPr>
            <p:ph idx="1"/>
          </p:nvPr>
        </p:nvSpPr>
        <p:spPr>
          <a:xfrm>
            <a:off x="457200" y="1219200"/>
            <a:ext cx="8229600" cy="4876800"/>
          </a:xfrm>
        </p:spPr>
        <p:txBody>
          <a:bodyPr>
            <a:normAutofit fontScale="85000" lnSpcReduction="10000"/>
          </a:bodyPr>
          <a:lstStyle/>
          <a:p>
            <a:pPr marL="0" indent="0">
              <a:buNone/>
            </a:pPr>
            <a:r>
              <a:rPr lang="en-US" b="1" dirty="0" smtClean="0"/>
              <a:t>Warehouse XYZ decides to invest in average-priced equipment based on their need and desire of the functionality.</a:t>
            </a:r>
          </a:p>
          <a:p>
            <a:pPr>
              <a:buFont typeface="Wingdings" panose="05000000000000000000" pitchFamily="2" charset="2"/>
              <a:buChar char="Ø"/>
            </a:pPr>
            <a:r>
              <a:rPr lang="en-US" dirty="0" smtClean="0"/>
              <a:t>Price ranges can increase or decrease based on equipment quality and functionality</a:t>
            </a:r>
          </a:p>
          <a:p>
            <a:pPr>
              <a:buFont typeface="Wingdings" panose="05000000000000000000" pitchFamily="2" charset="2"/>
              <a:buChar char="Ø"/>
            </a:pPr>
            <a:r>
              <a:rPr lang="en-US" dirty="0" smtClean="0"/>
              <a:t>Decide what is needed for your own operation during this discovery phase.</a:t>
            </a:r>
            <a:endParaRPr lang="en-US" dirty="0"/>
          </a:p>
          <a:p>
            <a:pPr marL="274320" lvl="1" indent="0">
              <a:buNone/>
            </a:pPr>
            <a:endParaRPr lang="en-US" dirty="0" smtClean="0"/>
          </a:p>
          <a:p>
            <a:pPr marL="0" indent="0">
              <a:lnSpc>
                <a:spcPct val="120000"/>
              </a:lnSpc>
              <a:buNone/>
            </a:pPr>
            <a:r>
              <a:rPr lang="en-US" u="sng" dirty="0"/>
              <a:t>Estimated </a:t>
            </a:r>
            <a:r>
              <a:rPr lang="en-US" u="sng" dirty="0" smtClean="0"/>
              <a:t>Cost of Required </a:t>
            </a:r>
            <a:r>
              <a:rPr lang="en-US" u="sng" dirty="0"/>
              <a:t>E</a:t>
            </a:r>
            <a:r>
              <a:rPr lang="en-US" u="sng" dirty="0" smtClean="0"/>
              <a:t>quipment:</a:t>
            </a:r>
            <a:endParaRPr lang="en-US" u="sng" dirty="0"/>
          </a:p>
          <a:p>
            <a:pPr lvl="1"/>
            <a:r>
              <a:rPr lang="en-US" dirty="0" smtClean="0">
                <a:solidFill>
                  <a:srgbClr val="FF0000"/>
                </a:solidFill>
              </a:rPr>
              <a:t>($8,000) </a:t>
            </a:r>
            <a:r>
              <a:rPr lang="en-US" dirty="0"/>
              <a:t>– </a:t>
            </a:r>
            <a:r>
              <a:rPr lang="en-US" b="1" dirty="0" smtClean="0"/>
              <a:t>Handheld Scanners </a:t>
            </a:r>
            <a:r>
              <a:rPr lang="en-US" dirty="0" smtClean="0"/>
              <a:t>X 10 @ $800 each</a:t>
            </a:r>
            <a:endParaRPr lang="en-US" dirty="0" smtClean="0">
              <a:solidFill>
                <a:srgbClr val="FF0000"/>
              </a:solidFill>
            </a:endParaRPr>
          </a:p>
          <a:p>
            <a:pPr lvl="1"/>
            <a:r>
              <a:rPr lang="en-US" dirty="0" smtClean="0">
                <a:solidFill>
                  <a:srgbClr val="FF0000"/>
                </a:solidFill>
              </a:rPr>
              <a:t>($17,204) </a:t>
            </a:r>
            <a:r>
              <a:rPr lang="en-US" dirty="0" smtClean="0"/>
              <a:t>– </a:t>
            </a:r>
            <a:r>
              <a:rPr lang="en-US" b="1" dirty="0" smtClean="0"/>
              <a:t>Mobile Computers </a:t>
            </a:r>
            <a:r>
              <a:rPr lang="en-US" dirty="0" smtClean="0"/>
              <a:t>X 6 @ $2,867.35 each</a:t>
            </a:r>
          </a:p>
          <a:p>
            <a:pPr lvl="1"/>
            <a:r>
              <a:rPr lang="en-US" dirty="0" smtClean="0">
                <a:solidFill>
                  <a:srgbClr val="FF0000"/>
                </a:solidFill>
              </a:rPr>
              <a:t>($350) </a:t>
            </a:r>
            <a:r>
              <a:rPr lang="en-US" dirty="0"/>
              <a:t>– </a:t>
            </a:r>
            <a:r>
              <a:rPr lang="en-US" b="1" dirty="0"/>
              <a:t>Docking </a:t>
            </a:r>
            <a:r>
              <a:rPr lang="en-US" b="1" dirty="0" smtClean="0"/>
              <a:t>Station </a:t>
            </a:r>
            <a:r>
              <a:rPr lang="en-US" dirty="0"/>
              <a:t>x1 @ $350 </a:t>
            </a:r>
            <a:r>
              <a:rPr lang="en-US" dirty="0" smtClean="0"/>
              <a:t>each</a:t>
            </a:r>
          </a:p>
          <a:p>
            <a:pPr lvl="1"/>
            <a:r>
              <a:rPr lang="en-US" dirty="0" smtClean="0">
                <a:solidFill>
                  <a:srgbClr val="FF0000"/>
                </a:solidFill>
              </a:rPr>
              <a:t>($5,200)</a:t>
            </a:r>
            <a:r>
              <a:rPr lang="en-US" dirty="0"/>
              <a:t> – </a:t>
            </a:r>
            <a:r>
              <a:rPr lang="en-US" b="1" dirty="0" smtClean="0"/>
              <a:t>Bar-Code Printers </a:t>
            </a:r>
            <a:r>
              <a:rPr lang="en-US" dirty="0" smtClean="0"/>
              <a:t>x2 </a:t>
            </a:r>
            <a:r>
              <a:rPr lang="en-US" dirty="0"/>
              <a:t>@ </a:t>
            </a:r>
            <a:r>
              <a:rPr lang="en-US" dirty="0" smtClean="0"/>
              <a:t>$2,600 each</a:t>
            </a:r>
          </a:p>
          <a:p>
            <a:pPr lvl="1"/>
            <a:r>
              <a:rPr lang="en-US" dirty="0">
                <a:solidFill>
                  <a:srgbClr val="FF0000"/>
                </a:solidFill>
              </a:rPr>
              <a:t>($</a:t>
            </a:r>
            <a:r>
              <a:rPr lang="en-US" dirty="0" smtClean="0">
                <a:solidFill>
                  <a:srgbClr val="FF0000"/>
                </a:solidFill>
              </a:rPr>
              <a:t>5,500</a:t>
            </a:r>
            <a:r>
              <a:rPr lang="en-US" dirty="0">
                <a:solidFill>
                  <a:srgbClr val="FF0000"/>
                </a:solidFill>
              </a:rPr>
              <a:t>)</a:t>
            </a:r>
            <a:r>
              <a:rPr lang="en-US" dirty="0"/>
              <a:t> – </a:t>
            </a:r>
            <a:r>
              <a:rPr lang="en-US" b="1" dirty="0" smtClean="0"/>
              <a:t>Wireless Access </a:t>
            </a:r>
            <a:r>
              <a:rPr lang="en-US" b="1" dirty="0"/>
              <a:t>P</a:t>
            </a:r>
            <a:r>
              <a:rPr lang="en-US" b="1" dirty="0" smtClean="0"/>
              <a:t>oints </a:t>
            </a:r>
            <a:r>
              <a:rPr lang="en-US" dirty="0" smtClean="0"/>
              <a:t>x10 </a:t>
            </a:r>
            <a:r>
              <a:rPr lang="en-US" dirty="0"/>
              <a:t>@ </a:t>
            </a:r>
            <a:r>
              <a:rPr lang="en-US" dirty="0" smtClean="0"/>
              <a:t>$550 </a:t>
            </a:r>
            <a:r>
              <a:rPr lang="en-US" dirty="0"/>
              <a:t>each</a:t>
            </a:r>
          </a:p>
          <a:p>
            <a:pPr lvl="1"/>
            <a:r>
              <a:rPr lang="en-US" dirty="0" smtClean="0">
                <a:solidFill>
                  <a:srgbClr val="FF0000"/>
                </a:solidFill>
              </a:rPr>
              <a:t>($360)</a:t>
            </a:r>
            <a:r>
              <a:rPr lang="en-US" dirty="0" smtClean="0"/>
              <a:t> </a:t>
            </a:r>
            <a:r>
              <a:rPr lang="en-US" dirty="0"/>
              <a:t>– </a:t>
            </a:r>
            <a:r>
              <a:rPr lang="en-US" b="1" dirty="0" smtClean="0"/>
              <a:t>Server Software</a:t>
            </a:r>
            <a:endParaRPr lang="en-US" dirty="0"/>
          </a:p>
          <a:p>
            <a:pPr lvl="1"/>
            <a:r>
              <a:rPr lang="en-US" dirty="0" smtClean="0">
                <a:solidFill>
                  <a:srgbClr val="FF0000"/>
                </a:solidFill>
              </a:rPr>
              <a:t>($1000)</a:t>
            </a:r>
            <a:r>
              <a:rPr lang="en-US" dirty="0" smtClean="0"/>
              <a:t> </a:t>
            </a:r>
            <a:r>
              <a:rPr lang="en-US" dirty="0"/>
              <a:t>– </a:t>
            </a:r>
            <a:r>
              <a:rPr lang="en-US" b="1" dirty="0" smtClean="0"/>
              <a:t>Shipping</a:t>
            </a:r>
            <a:endParaRPr lang="en-US" dirty="0"/>
          </a:p>
          <a:p>
            <a:pPr marL="274320" lvl="1" indent="0">
              <a:buNone/>
            </a:pPr>
            <a:r>
              <a:rPr lang="en-US" dirty="0" smtClean="0"/>
              <a:t>_____________________________</a:t>
            </a:r>
            <a:endParaRPr lang="en-US" dirty="0"/>
          </a:p>
          <a:p>
            <a:pPr lvl="1"/>
            <a:r>
              <a:rPr lang="en-US" b="1" dirty="0" smtClean="0"/>
              <a:t>Total:  </a:t>
            </a:r>
            <a:r>
              <a:rPr lang="en-US" b="1" dirty="0" smtClean="0">
                <a:solidFill>
                  <a:srgbClr val="FF0000"/>
                </a:solidFill>
              </a:rPr>
              <a:t>($37,614)</a:t>
            </a:r>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16</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503391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Financing Options</a:t>
            </a:r>
            <a:endParaRPr lang="en-US" dirty="0"/>
          </a:p>
        </p:txBody>
      </p:sp>
      <p:sp>
        <p:nvSpPr>
          <p:cNvPr id="3" name="Content Placeholder 2"/>
          <p:cNvSpPr>
            <a:spLocks noGrp="1"/>
          </p:cNvSpPr>
          <p:nvPr>
            <p:ph idx="1"/>
          </p:nvPr>
        </p:nvSpPr>
        <p:spPr>
          <a:xfrm>
            <a:off x="457200" y="1219200"/>
            <a:ext cx="8229600" cy="4876800"/>
          </a:xfrm>
        </p:spPr>
        <p:txBody>
          <a:bodyPr>
            <a:normAutofit fontScale="92500" lnSpcReduction="20000"/>
          </a:bodyPr>
          <a:lstStyle/>
          <a:p>
            <a:pPr marL="0" indent="0">
              <a:buNone/>
            </a:pPr>
            <a:r>
              <a:rPr lang="en-US" b="1" dirty="0" smtClean="0"/>
              <a:t>There are multiple different ways to pay for much of the implementation cost.</a:t>
            </a:r>
          </a:p>
          <a:p>
            <a:pPr>
              <a:buFont typeface="Wingdings" panose="05000000000000000000" pitchFamily="2" charset="2"/>
              <a:buChar char="Ø"/>
            </a:pPr>
            <a:r>
              <a:rPr lang="en-US" dirty="0" smtClean="0"/>
              <a:t>Businesses can choose to pay for it up-front upon project initiation.</a:t>
            </a:r>
          </a:p>
          <a:p>
            <a:pPr>
              <a:buFont typeface="Wingdings" panose="05000000000000000000" pitchFamily="2" charset="2"/>
              <a:buChar char="Ø"/>
            </a:pPr>
            <a:r>
              <a:rPr lang="en-US" dirty="0" smtClean="0"/>
              <a:t>Another option is to be able finance the cost over time through monthly or annual payments.</a:t>
            </a:r>
          </a:p>
          <a:p>
            <a:pPr lvl="1"/>
            <a:r>
              <a:rPr lang="en-US" dirty="0" smtClean="0"/>
              <a:t>This is similar to leasing, but leasing to own the equipment.</a:t>
            </a:r>
          </a:p>
          <a:p>
            <a:pPr lvl="1"/>
            <a:r>
              <a:rPr lang="en-US" dirty="0" smtClean="0"/>
              <a:t>Allows the business to begin realizing return on their investment much more quickly versus having to absorb the full cost up-front.</a:t>
            </a:r>
            <a:endParaRPr lang="en-US" dirty="0"/>
          </a:p>
          <a:p>
            <a:pPr marL="274320" lvl="1" indent="0">
              <a:buNone/>
            </a:pPr>
            <a:endParaRPr lang="en-US" dirty="0" smtClean="0"/>
          </a:p>
          <a:p>
            <a:pPr marL="0" indent="0">
              <a:lnSpc>
                <a:spcPct val="120000"/>
              </a:lnSpc>
              <a:buNone/>
            </a:pPr>
            <a:r>
              <a:rPr lang="en-US" u="sng" dirty="0" smtClean="0"/>
              <a:t>Financing Over Time Example:</a:t>
            </a:r>
            <a:endParaRPr lang="en-US" u="sng" dirty="0"/>
          </a:p>
          <a:p>
            <a:pPr lvl="1"/>
            <a:r>
              <a:rPr lang="en-US" dirty="0" smtClean="0">
                <a:solidFill>
                  <a:srgbClr val="FF0000"/>
                </a:solidFill>
              </a:rPr>
              <a:t>($37,614) </a:t>
            </a:r>
            <a:r>
              <a:rPr lang="en-US" dirty="0"/>
              <a:t>– </a:t>
            </a:r>
            <a:r>
              <a:rPr lang="en-US" b="1" dirty="0" smtClean="0"/>
              <a:t>Total Required Equipment Investment Cost</a:t>
            </a:r>
            <a:endParaRPr lang="en-US" dirty="0" smtClean="0">
              <a:solidFill>
                <a:srgbClr val="FF0000"/>
              </a:solidFill>
            </a:endParaRPr>
          </a:p>
          <a:p>
            <a:pPr lvl="1"/>
            <a:r>
              <a:rPr lang="en-US" dirty="0" smtClean="0">
                <a:solidFill>
                  <a:srgbClr val="FF0000"/>
                </a:solidFill>
              </a:rPr>
              <a:t>5%</a:t>
            </a:r>
            <a:r>
              <a:rPr lang="en-US" dirty="0" smtClean="0"/>
              <a:t> </a:t>
            </a:r>
            <a:r>
              <a:rPr lang="en-US" dirty="0"/>
              <a:t>– </a:t>
            </a:r>
            <a:r>
              <a:rPr lang="en-US" b="1" dirty="0" smtClean="0"/>
              <a:t>Financing</a:t>
            </a:r>
            <a:r>
              <a:rPr lang="en-US" dirty="0" smtClean="0"/>
              <a:t> </a:t>
            </a:r>
            <a:r>
              <a:rPr lang="en-US" b="1" dirty="0" smtClean="0"/>
              <a:t>Interest Rate</a:t>
            </a:r>
            <a:endParaRPr lang="en-US" dirty="0"/>
          </a:p>
          <a:p>
            <a:pPr lvl="1"/>
            <a:r>
              <a:rPr lang="en-US" dirty="0" smtClean="0">
                <a:solidFill>
                  <a:srgbClr val="FF0000"/>
                </a:solidFill>
              </a:rPr>
              <a:t>Term </a:t>
            </a:r>
            <a:r>
              <a:rPr lang="en-US" dirty="0" smtClean="0"/>
              <a:t>–</a:t>
            </a:r>
            <a:r>
              <a:rPr lang="en-US" dirty="0" smtClean="0">
                <a:solidFill>
                  <a:srgbClr val="FF0000"/>
                </a:solidFill>
              </a:rPr>
              <a:t> </a:t>
            </a:r>
            <a:r>
              <a:rPr lang="en-US" sz="2100" b="1" dirty="0"/>
              <a:t>3 or 5 Years</a:t>
            </a:r>
          </a:p>
          <a:p>
            <a:pPr marL="274320" lvl="1" indent="0">
              <a:buNone/>
            </a:pPr>
            <a:r>
              <a:rPr lang="en-US" dirty="0" smtClean="0"/>
              <a:t>_____________________________</a:t>
            </a:r>
            <a:endParaRPr lang="en-US" dirty="0"/>
          </a:p>
          <a:p>
            <a:pPr lvl="1"/>
            <a:r>
              <a:rPr lang="en-US" b="1" dirty="0" smtClean="0"/>
              <a:t>Monthly Payments for 3 Years:  </a:t>
            </a:r>
            <a:r>
              <a:rPr lang="en-US" b="1" dirty="0" smtClean="0">
                <a:solidFill>
                  <a:srgbClr val="FF0000"/>
                </a:solidFill>
              </a:rPr>
              <a:t>($1,127.33)</a:t>
            </a:r>
          </a:p>
          <a:p>
            <a:pPr lvl="1"/>
            <a:r>
              <a:rPr lang="en-US" sz="2100" b="1" dirty="0"/>
              <a:t>Monthly Payments for </a:t>
            </a:r>
            <a:r>
              <a:rPr lang="en-US" sz="2100" b="1" dirty="0" smtClean="0"/>
              <a:t>5 </a:t>
            </a:r>
            <a:r>
              <a:rPr lang="en-US" sz="2100" b="1" dirty="0"/>
              <a:t>Years:  </a:t>
            </a:r>
            <a:r>
              <a:rPr lang="en-US" sz="2100" b="1" dirty="0" smtClean="0">
                <a:solidFill>
                  <a:srgbClr val="FF0000"/>
                </a:solidFill>
              </a:rPr>
              <a:t>($709.82)</a:t>
            </a:r>
            <a:endParaRPr lang="en-US" sz="2100" b="1" dirty="0">
              <a:solidFill>
                <a:srgbClr val="FF0000"/>
              </a:solidFill>
            </a:endParaRPr>
          </a:p>
          <a:p>
            <a:pPr lvl="1"/>
            <a:endParaRPr lang="en-US" sz="2100" b="1" dirty="0"/>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17</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364406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Cost</a:t>
            </a:r>
            <a:endParaRPr lang="en-US" dirty="0"/>
          </a:p>
        </p:txBody>
      </p:sp>
      <p:sp>
        <p:nvSpPr>
          <p:cNvPr id="3" name="Content Placeholder 2"/>
          <p:cNvSpPr>
            <a:spLocks noGrp="1"/>
          </p:cNvSpPr>
          <p:nvPr>
            <p:ph idx="1"/>
          </p:nvPr>
        </p:nvSpPr>
        <p:spPr>
          <a:xfrm>
            <a:off x="457200" y="1219200"/>
            <a:ext cx="8229600" cy="4876800"/>
          </a:xfrm>
        </p:spPr>
        <p:txBody>
          <a:bodyPr>
            <a:normAutofit lnSpcReduction="10000"/>
          </a:bodyPr>
          <a:lstStyle/>
          <a:p>
            <a:pPr marL="0" indent="0">
              <a:buNone/>
            </a:pPr>
            <a:r>
              <a:rPr lang="en-US" b="1" dirty="0" smtClean="0"/>
              <a:t>Warehouse XYZ will hire a project manager to facilitate the implementation.</a:t>
            </a:r>
          </a:p>
          <a:p>
            <a:pPr>
              <a:buFont typeface="Wingdings" panose="05000000000000000000" pitchFamily="2" charset="2"/>
              <a:buChar char="Ø"/>
            </a:pPr>
            <a:r>
              <a:rPr lang="en-US" dirty="0" smtClean="0"/>
              <a:t>This resource can be internal or as contracted with a vendor.</a:t>
            </a:r>
            <a:endParaRPr lang="en-US" dirty="0"/>
          </a:p>
          <a:p>
            <a:pPr marL="274320" lvl="1" indent="0">
              <a:buNone/>
            </a:pPr>
            <a:endParaRPr lang="en-US" dirty="0" smtClean="0"/>
          </a:p>
          <a:p>
            <a:pPr marL="0" indent="0">
              <a:buNone/>
            </a:pPr>
            <a:r>
              <a:rPr lang="en-US" b="1" dirty="0" smtClean="0"/>
              <a:t>The consultation with a bar-code vendor may also have cost associated.</a:t>
            </a:r>
          </a:p>
          <a:p>
            <a:pPr>
              <a:buFont typeface="Wingdings" panose="05000000000000000000" pitchFamily="2" charset="2"/>
              <a:buChar char="Ø"/>
            </a:pPr>
            <a:r>
              <a:rPr lang="en-US" dirty="0" smtClean="0"/>
              <a:t>In this example, there was a consulting fee.</a:t>
            </a:r>
            <a:endParaRPr lang="en-US" dirty="0"/>
          </a:p>
          <a:p>
            <a:pPr marL="274320" lvl="1" indent="0">
              <a:buNone/>
            </a:pPr>
            <a:endParaRPr lang="en-US" dirty="0" smtClean="0"/>
          </a:p>
          <a:p>
            <a:pPr marL="0" indent="0">
              <a:lnSpc>
                <a:spcPct val="120000"/>
              </a:lnSpc>
              <a:buNone/>
            </a:pPr>
            <a:r>
              <a:rPr lang="en-US" u="sng" dirty="0"/>
              <a:t>Estimated </a:t>
            </a:r>
            <a:r>
              <a:rPr lang="en-US" u="sng" dirty="0" smtClean="0"/>
              <a:t>Cost of Project </a:t>
            </a:r>
            <a:r>
              <a:rPr lang="en-US" u="sng" dirty="0"/>
              <a:t>R</a:t>
            </a:r>
            <a:r>
              <a:rPr lang="en-US" u="sng" dirty="0" smtClean="0"/>
              <a:t>esources:</a:t>
            </a:r>
            <a:endParaRPr lang="en-US" u="sng" dirty="0"/>
          </a:p>
          <a:p>
            <a:pPr lvl="1"/>
            <a:r>
              <a:rPr lang="en-US" dirty="0" smtClean="0">
                <a:solidFill>
                  <a:srgbClr val="FF0000"/>
                </a:solidFill>
              </a:rPr>
              <a:t>($6,000) </a:t>
            </a:r>
            <a:r>
              <a:rPr lang="en-US" dirty="0"/>
              <a:t>– </a:t>
            </a:r>
            <a:r>
              <a:rPr lang="en-US" b="1" dirty="0" smtClean="0"/>
              <a:t>Project Manager </a:t>
            </a:r>
            <a:r>
              <a:rPr lang="en-US" dirty="0" smtClean="0"/>
              <a:t>for 60 hours @ $100 per hour</a:t>
            </a:r>
            <a:endParaRPr lang="en-US" dirty="0" smtClean="0">
              <a:solidFill>
                <a:srgbClr val="FF0000"/>
              </a:solidFill>
            </a:endParaRPr>
          </a:p>
          <a:p>
            <a:pPr lvl="1"/>
            <a:r>
              <a:rPr lang="en-US" dirty="0" smtClean="0">
                <a:solidFill>
                  <a:srgbClr val="FF0000"/>
                </a:solidFill>
              </a:rPr>
              <a:t>($1,500) </a:t>
            </a:r>
            <a:r>
              <a:rPr lang="en-US" dirty="0" smtClean="0"/>
              <a:t>– </a:t>
            </a:r>
            <a:r>
              <a:rPr lang="en-US" b="1" dirty="0" smtClean="0"/>
              <a:t>Consultation Fee </a:t>
            </a:r>
            <a:endParaRPr lang="en-US" dirty="0" smtClean="0"/>
          </a:p>
          <a:p>
            <a:pPr marL="274320" lvl="1" indent="0">
              <a:buNone/>
            </a:pPr>
            <a:r>
              <a:rPr lang="en-US" dirty="0" smtClean="0"/>
              <a:t>_____________________________</a:t>
            </a:r>
          </a:p>
          <a:p>
            <a:pPr lvl="1"/>
            <a:r>
              <a:rPr lang="en-US" b="1" dirty="0" smtClean="0"/>
              <a:t>Total:  </a:t>
            </a:r>
            <a:r>
              <a:rPr lang="en-US" b="1" dirty="0" smtClean="0">
                <a:solidFill>
                  <a:srgbClr val="FF0000"/>
                </a:solidFill>
              </a:rPr>
              <a:t>($7,500)</a:t>
            </a:r>
          </a:p>
          <a:p>
            <a:pPr lvl="1"/>
            <a:endParaRPr lang="en-US" dirty="0" smtClean="0"/>
          </a:p>
          <a:p>
            <a:pPr lvl="1"/>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18</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255598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Capture Value</a:t>
            </a:r>
            <a:endParaRPr lang="en-US" dirty="0"/>
          </a:p>
        </p:txBody>
      </p:sp>
      <p:sp>
        <p:nvSpPr>
          <p:cNvPr id="3" name="Content Placeholder 2"/>
          <p:cNvSpPr>
            <a:spLocks noGrp="1"/>
          </p:cNvSpPr>
          <p:nvPr>
            <p:ph idx="1"/>
          </p:nvPr>
        </p:nvSpPr>
        <p:spPr>
          <a:xfrm>
            <a:off x="457200" y="1219200"/>
            <a:ext cx="8229600" cy="5029200"/>
          </a:xfrm>
        </p:spPr>
        <p:txBody>
          <a:bodyPr>
            <a:normAutofit/>
          </a:bodyPr>
          <a:lstStyle/>
          <a:p>
            <a:r>
              <a:rPr lang="en-US" sz="2800" dirty="0">
                <a:solidFill>
                  <a:schemeClr val="bg1">
                    <a:lumMod val="65000"/>
                  </a:schemeClr>
                </a:solidFill>
              </a:rPr>
              <a:t>Process Review</a:t>
            </a:r>
          </a:p>
          <a:p>
            <a:pPr lvl="1"/>
            <a:r>
              <a:rPr lang="en-US" dirty="0">
                <a:solidFill>
                  <a:schemeClr val="bg1">
                    <a:lumMod val="65000"/>
                  </a:schemeClr>
                </a:solidFill>
              </a:rPr>
              <a:t>Receiving</a:t>
            </a:r>
          </a:p>
          <a:p>
            <a:pPr lvl="1"/>
            <a:r>
              <a:rPr lang="en-US" dirty="0">
                <a:solidFill>
                  <a:schemeClr val="bg1">
                    <a:lumMod val="65000"/>
                  </a:schemeClr>
                </a:solidFill>
              </a:rPr>
              <a:t>Picking</a:t>
            </a:r>
          </a:p>
          <a:p>
            <a:pPr lvl="1"/>
            <a:r>
              <a:rPr lang="en-US" dirty="0">
                <a:solidFill>
                  <a:schemeClr val="bg1">
                    <a:lumMod val="65000"/>
                  </a:schemeClr>
                </a:solidFill>
              </a:rPr>
              <a:t>Shipping</a:t>
            </a:r>
          </a:p>
          <a:p>
            <a:pPr lvl="1"/>
            <a:r>
              <a:rPr lang="en-US" dirty="0">
                <a:solidFill>
                  <a:schemeClr val="bg1">
                    <a:lumMod val="65000"/>
                  </a:schemeClr>
                </a:solidFill>
              </a:rPr>
              <a:t>Cycle </a:t>
            </a:r>
            <a:r>
              <a:rPr lang="en-US" dirty="0" smtClean="0">
                <a:solidFill>
                  <a:schemeClr val="bg1">
                    <a:lumMod val="65000"/>
                  </a:schemeClr>
                </a:solidFill>
              </a:rPr>
              <a:t>Counts</a:t>
            </a:r>
            <a:endParaRPr lang="en-US" dirty="0">
              <a:solidFill>
                <a:schemeClr val="bg1">
                  <a:lumMod val="65000"/>
                </a:schemeClr>
              </a:solidFill>
            </a:endParaRPr>
          </a:p>
          <a:p>
            <a:r>
              <a:rPr lang="en-US" sz="2800" dirty="0">
                <a:solidFill>
                  <a:schemeClr val="bg1">
                    <a:lumMod val="65000"/>
                  </a:schemeClr>
                </a:solidFill>
              </a:rPr>
              <a:t>People</a:t>
            </a:r>
          </a:p>
          <a:p>
            <a:pPr lvl="1"/>
            <a:r>
              <a:rPr lang="en-US" dirty="0" smtClean="0">
                <a:solidFill>
                  <a:schemeClr val="bg1">
                    <a:lumMod val="65000"/>
                  </a:schemeClr>
                </a:solidFill>
              </a:rPr>
              <a:t>Training</a:t>
            </a:r>
            <a:endParaRPr lang="en-US" dirty="0">
              <a:solidFill>
                <a:schemeClr val="bg1">
                  <a:lumMod val="65000"/>
                </a:schemeClr>
              </a:solidFill>
            </a:endParaRPr>
          </a:p>
          <a:p>
            <a:pPr lvl="1"/>
            <a:r>
              <a:rPr lang="en-US" dirty="0" smtClean="0">
                <a:solidFill>
                  <a:schemeClr val="bg1">
                    <a:lumMod val="65000"/>
                  </a:schemeClr>
                </a:solidFill>
              </a:rPr>
              <a:t>New Processes or Roles</a:t>
            </a:r>
            <a:endParaRPr lang="en-US" dirty="0">
              <a:solidFill>
                <a:schemeClr val="bg1">
                  <a:lumMod val="65000"/>
                </a:schemeClr>
              </a:solidFill>
            </a:endParaRPr>
          </a:p>
          <a:p>
            <a:r>
              <a:rPr lang="en-US" sz="2800" dirty="0" smtClean="0">
                <a:solidFill>
                  <a:schemeClr val="bg1">
                    <a:lumMod val="65000"/>
                  </a:schemeClr>
                </a:solidFill>
              </a:rPr>
              <a:t>Technology </a:t>
            </a:r>
            <a:r>
              <a:rPr lang="en-US" sz="2800" dirty="0">
                <a:solidFill>
                  <a:schemeClr val="bg1">
                    <a:lumMod val="65000"/>
                  </a:schemeClr>
                </a:solidFill>
              </a:rPr>
              <a:t>Solution Options</a:t>
            </a:r>
          </a:p>
          <a:p>
            <a:pPr lvl="1"/>
            <a:r>
              <a:rPr lang="en-US" dirty="0">
                <a:solidFill>
                  <a:schemeClr val="bg1">
                    <a:lumMod val="65000"/>
                  </a:schemeClr>
                </a:solidFill>
              </a:rPr>
              <a:t>Equipment &amp; </a:t>
            </a:r>
            <a:r>
              <a:rPr lang="en-US" dirty="0" smtClean="0">
                <a:solidFill>
                  <a:schemeClr val="bg1">
                    <a:lumMod val="65000"/>
                  </a:schemeClr>
                </a:solidFill>
              </a:rPr>
              <a:t>Infrastructure Costs</a:t>
            </a:r>
          </a:p>
          <a:p>
            <a:pPr lvl="1"/>
            <a:r>
              <a:rPr lang="en-US" dirty="0" smtClean="0">
                <a:solidFill>
                  <a:schemeClr val="bg1">
                    <a:lumMod val="65000"/>
                  </a:schemeClr>
                </a:solidFill>
              </a:rPr>
              <a:t>Project Costs</a:t>
            </a:r>
            <a:endParaRPr lang="en-US" dirty="0">
              <a:solidFill>
                <a:schemeClr val="bg1">
                  <a:lumMod val="65000"/>
                </a:schemeClr>
              </a:solidFill>
            </a:endParaRPr>
          </a:p>
          <a:p>
            <a:pPr>
              <a:lnSpc>
                <a:spcPct val="110000"/>
              </a:lnSpc>
            </a:pPr>
            <a:r>
              <a:rPr lang="en-US" sz="2800" dirty="0" smtClean="0"/>
              <a:t>Value Capture (ROI)</a:t>
            </a:r>
            <a:endParaRPr lang="en-US" sz="2800"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19</a:t>
            </a:fld>
            <a:endParaRPr kumimoji="0" lang="en-US" sz="1400" b="1" i="0" u="none" strike="noStrike" kern="0" cap="none" spc="0" normalizeH="0" baseline="0" noProof="0" dirty="0">
              <a:ln>
                <a:noFill/>
              </a:ln>
              <a:solidFill>
                <a:srgbClr val="FFFFFF"/>
              </a:solidFill>
              <a:effectLst/>
              <a:uLnTx/>
              <a:uFillTx/>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6200" y="1066800"/>
            <a:ext cx="5029199" cy="2345403"/>
          </a:xfrm>
          <a:prstGeom prst="rect">
            <a:avLst/>
          </a:prstGeom>
        </p:spPr>
      </p:pic>
    </p:spTree>
    <p:extLst>
      <p:ext uri="{BB962C8B-B14F-4D97-AF65-F5344CB8AC3E}">
        <p14:creationId xmlns:p14="http://schemas.microsoft.com/office/powerpoint/2010/main" val="2261722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r>
              <a:rPr lang="en-US" sz="2800" dirty="0" smtClean="0"/>
              <a:t>Session Purpose</a:t>
            </a:r>
          </a:p>
          <a:p>
            <a:r>
              <a:rPr lang="en-US" sz="2800" dirty="0" smtClean="0"/>
              <a:t>Steps Towards Implementation</a:t>
            </a:r>
          </a:p>
          <a:p>
            <a:pPr lvl="1"/>
            <a:r>
              <a:rPr lang="en-US" sz="2400" dirty="0" smtClean="0"/>
              <a:t>Identify challenges </a:t>
            </a:r>
          </a:p>
          <a:p>
            <a:pPr lvl="1"/>
            <a:r>
              <a:rPr lang="en-US" sz="2400" dirty="0" smtClean="0"/>
              <a:t>Discovery Phase</a:t>
            </a:r>
          </a:p>
          <a:p>
            <a:pPr lvl="2"/>
            <a:r>
              <a:rPr lang="en-US" sz="2000" dirty="0" smtClean="0"/>
              <a:t>Processes</a:t>
            </a:r>
          </a:p>
          <a:p>
            <a:pPr lvl="2"/>
            <a:r>
              <a:rPr lang="en-US" sz="2000" dirty="0" smtClean="0"/>
              <a:t>People</a:t>
            </a:r>
          </a:p>
          <a:p>
            <a:pPr lvl="2"/>
            <a:r>
              <a:rPr lang="en-US" sz="2000" dirty="0" smtClean="0"/>
              <a:t>Technology</a:t>
            </a:r>
          </a:p>
          <a:p>
            <a:r>
              <a:rPr lang="en-US" sz="2800" dirty="0" smtClean="0"/>
              <a:t>Capturing Value (ROI)</a:t>
            </a:r>
          </a:p>
          <a:p>
            <a:pPr lvl="1"/>
            <a:r>
              <a:rPr lang="en-US" sz="2400" dirty="0" smtClean="0"/>
              <a:t>Tangible</a:t>
            </a:r>
          </a:p>
          <a:p>
            <a:pPr lvl="1"/>
            <a:r>
              <a:rPr lang="en-US" sz="2400" dirty="0" smtClean="0"/>
              <a:t>Intangible</a:t>
            </a:r>
          </a:p>
          <a:p>
            <a:pPr lvl="1"/>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1938358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One-Time Implementation Cost</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pPr marL="0" indent="0">
              <a:buNone/>
            </a:pPr>
            <a:r>
              <a:rPr lang="en-US" b="1" dirty="0" smtClean="0"/>
              <a:t>After the metrics, desired equipment, and process estimation is completed, XYZ’s warehouse manager and the bar-code vendor review the total cost.</a:t>
            </a:r>
          </a:p>
          <a:p>
            <a:pPr marL="0" indent="0">
              <a:buNone/>
            </a:pPr>
            <a:endParaRPr lang="en-US" dirty="0"/>
          </a:p>
          <a:p>
            <a:pPr marL="0" indent="0">
              <a:buNone/>
            </a:pPr>
            <a:r>
              <a:rPr lang="en-US" u="sng" dirty="0"/>
              <a:t>Estimated Cost of </a:t>
            </a:r>
            <a:r>
              <a:rPr lang="en-US" u="sng" dirty="0" smtClean="0"/>
              <a:t>the Implementation:</a:t>
            </a:r>
            <a:endParaRPr lang="en-US" u="sng" dirty="0"/>
          </a:p>
          <a:p>
            <a:pPr lvl="1"/>
            <a:r>
              <a:rPr lang="en-US" dirty="0">
                <a:solidFill>
                  <a:srgbClr val="FF0000"/>
                </a:solidFill>
              </a:rPr>
              <a:t>($</a:t>
            </a:r>
            <a:r>
              <a:rPr lang="en-US" dirty="0" smtClean="0">
                <a:solidFill>
                  <a:srgbClr val="FF0000"/>
                </a:solidFill>
              </a:rPr>
              <a:t>8,089) </a:t>
            </a:r>
            <a:r>
              <a:rPr lang="en-US" dirty="0"/>
              <a:t>– </a:t>
            </a:r>
            <a:r>
              <a:rPr lang="en-US" b="1" dirty="0" smtClean="0"/>
              <a:t>Training</a:t>
            </a:r>
            <a:endParaRPr lang="en-US" dirty="0">
              <a:solidFill>
                <a:srgbClr val="FF0000"/>
              </a:solidFill>
            </a:endParaRPr>
          </a:p>
          <a:p>
            <a:pPr lvl="1"/>
            <a:r>
              <a:rPr lang="en-US" dirty="0" smtClean="0">
                <a:solidFill>
                  <a:srgbClr val="FF0000"/>
                </a:solidFill>
              </a:rPr>
              <a:t>($37,614) </a:t>
            </a:r>
            <a:r>
              <a:rPr lang="en-US" dirty="0"/>
              <a:t>– </a:t>
            </a:r>
            <a:r>
              <a:rPr lang="en-US" b="1" dirty="0" smtClean="0"/>
              <a:t>Equipment Investment</a:t>
            </a:r>
            <a:endParaRPr lang="en-US" b="1" dirty="0"/>
          </a:p>
          <a:p>
            <a:pPr lvl="1"/>
            <a:r>
              <a:rPr lang="en-US" dirty="0" smtClean="0">
                <a:solidFill>
                  <a:srgbClr val="FF0000"/>
                </a:solidFill>
              </a:rPr>
              <a:t>($7,500</a:t>
            </a:r>
            <a:r>
              <a:rPr lang="en-US" dirty="0">
                <a:solidFill>
                  <a:srgbClr val="FF0000"/>
                </a:solidFill>
              </a:rPr>
              <a:t>)</a:t>
            </a:r>
            <a:r>
              <a:rPr lang="en-US" dirty="0"/>
              <a:t> – </a:t>
            </a:r>
            <a:r>
              <a:rPr lang="en-US" b="1" dirty="0" smtClean="0"/>
              <a:t>Project Cost</a:t>
            </a:r>
            <a:endParaRPr lang="en-US" dirty="0"/>
          </a:p>
          <a:p>
            <a:pPr marL="274320" lvl="1" indent="0">
              <a:buNone/>
            </a:pPr>
            <a:r>
              <a:rPr lang="en-US" dirty="0" smtClean="0"/>
              <a:t>_____________________________</a:t>
            </a:r>
            <a:endParaRPr lang="en-US" dirty="0"/>
          </a:p>
          <a:p>
            <a:pPr lvl="1"/>
            <a:r>
              <a:rPr lang="en-US" b="1" dirty="0"/>
              <a:t>Total:  </a:t>
            </a:r>
            <a:r>
              <a:rPr lang="en-US" b="1" dirty="0" smtClean="0">
                <a:solidFill>
                  <a:srgbClr val="FF0000"/>
                </a:solidFill>
              </a:rPr>
              <a:t>($53,203)</a:t>
            </a:r>
            <a:endParaRPr lang="en-US" b="1" dirty="0">
              <a:solidFill>
                <a:srgbClr val="FF0000"/>
              </a:solidFill>
            </a:endParaRPr>
          </a:p>
          <a:p>
            <a:pPr marL="0" indent="0">
              <a:buNone/>
            </a:pPr>
            <a:endParaRPr lang="en-US" dirty="0" smtClean="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20</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467077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3048000"/>
            <a:ext cx="7772400" cy="1362075"/>
          </a:xfrm>
        </p:spPr>
        <p:txBody>
          <a:bodyPr/>
          <a:lstStyle/>
          <a:p>
            <a:r>
              <a:rPr lang="en-US" dirty="0" smtClean="0"/>
              <a:t/>
            </a:r>
            <a:br>
              <a:rPr lang="en-US" dirty="0" smtClean="0"/>
            </a:br>
            <a:r>
              <a:rPr lang="en-US" dirty="0" smtClean="0"/>
              <a:t>WHY Implement?</a:t>
            </a:r>
            <a:endParaRPr lang="en-US" dirty="0"/>
          </a:p>
        </p:txBody>
      </p:sp>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21</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335247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Tangible </a:t>
            </a:r>
            <a:r>
              <a:rPr lang="en-US" dirty="0" err="1" smtClean="0"/>
              <a:t>vs</a:t>
            </a:r>
            <a:r>
              <a:rPr lang="en-US" dirty="0" smtClean="0"/>
              <a:t> Intangible Returns</a:t>
            </a:r>
            <a:endParaRPr lang="en-US" dirty="0"/>
          </a:p>
        </p:txBody>
      </p:sp>
      <p:sp>
        <p:nvSpPr>
          <p:cNvPr id="3" name="Content Placeholder 2"/>
          <p:cNvSpPr>
            <a:spLocks noGrp="1"/>
          </p:cNvSpPr>
          <p:nvPr>
            <p:ph idx="1"/>
          </p:nvPr>
        </p:nvSpPr>
        <p:spPr>
          <a:xfrm>
            <a:off x="457200" y="1295400"/>
            <a:ext cx="8229600" cy="4525963"/>
          </a:xfrm>
        </p:spPr>
        <p:txBody>
          <a:bodyPr>
            <a:normAutofit lnSpcReduction="10000"/>
          </a:bodyPr>
          <a:lstStyle/>
          <a:p>
            <a:r>
              <a:rPr lang="en-US" dirty="0" smtClean="0"/>
              <a:t>Tangible Return can be measured and validated</a:t>
            </a:r>
          </a:p>
          <a:p>
            <a:pPr lvl="1"/>
            <a:r>
              <a:rPr lang="en-US" dirty="0" smtClean="0"/>
              <a:t>Inventory Savings</a:t>
            </a:r>
          </a:p>
          <a:p>
            <a:pPr lvl="1"/>
            <a:r>
              <a:rPr lang="en-US" dirty="0" smtClean="0"/>
              <a:t>Space Savings</a:t>
            </a:r>
          </a:p>
          <a:p>
            <a:pPr lvl="1"/>
            <a:r>
              <a:rPr lang="en-US" dirty="0" smtClean="0"/>
              <a:t>Existing Labor Savings (minus) Additional Labor Costs</a:t>
            </a:r>
          </a:p>
          <a:p>
            <a:pPr lvl="1"/>
            <a:r>
              <a:rPr lang="en-US" dirty="0" smtClean="0"/>
              <a:t>Order Fulfillment Revenue Previously Lost</a:t>
            </a:r>
          </a:p>
          <a:p>
            <a:pPr lvl="1"/>
            <a:r>
              <a:rPr lang="en-US" dirty="0" smtClean="0"/>
              <a:t>Delivery Savings</a:t>
            </a:r>
          </a:p>
          <a:p>
            <a:r>
              <a:rPr lang="en-US" dirty="0" smtClean="0"/>
              <a:t>Intangible Return is difficult to measure or validate but has value</a:t>
            </a:r>
          </a:p>
          <a:p>
            <a:pPr lvl="1"/>
            <a:r>
              <a:rPr lang="en-US" dirty="0" smtClean="0"/>
              <a:t>Customer Satisfaction</a:t>
            </a:r>
          </a:p>
          <a:p>
            <a:pPr lvl="1"/>
            <a:r>
              <a:rPr lang="en-US" dirty="0" smtClean="0"/>
              <a:t>Employee Satisfaction</a:t>
            </a:r>
          </a:p>
          <a:p>
            <a:pPr lvl="1"/>
            <a:r>
              <a:rPr lang="en-US" dirty="0" smtClean="0"/>
              <a:t>Compliance</a:t>
            </a:r>
            <a:endParaRPr lang="en-US" dirty="0"/>
          </a:p>
          <a:p>
            <a:pPr lvl="2">
              <a:buFont typeface="Wingdings" panose="05000000000000000000" pitchFamily="2" charset="2"/>
              <a:buChar char="§"/>
            </a:pPr>
            <a:r>
              <a:rPr lang="en-US" dirty="0"/>
              <a:t>I</a:t>
            </a:r>
            <a:r>
              <a:rPr lang="en-US" dirty="0" smtClean="0"/>
              <a:t>s an industry, customer, and government requirement for doing business.</a:t>
            </a:r>
          </a:p>
          <a:p>
            <a:pPr lvl="1"/>
            <a:r>
              <a:rPr lang="en-US" dirty="0" smtClean="0"/>
              <a:t>Risk Reduction</a:t>
            </a:r>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22</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872512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Tangible Benefits</a:t>
            </a:r>
            <a:endParaRPr lang="en-US" dirty="0"/>
          </a:p>
        </p:txBody>
      </p:sp>
      <p:sp>
        <p:nvSpPr>
          <p:cNvPr id="3" name="Content Placeholder 2"/>
          <p:cNvSpPr>
            <a:spLocks noGrp="1"/>
          </p:cNvSpPr>
          <p:nvPr>
            <p:ph idx="1"/>
          </p:nvPr>
        </p:nvSpPr>
        <p:spPr>
          <a:xfrm>
            <a:off x="457200" y="1295400"/>
            <a:ext cx="8229600" cy="4525963"/>
          </a:xfrm>
        </p:spPr>
        <p:txBody>
          <a:bodyPr>
            <a:normAutofit fontScale="92500" lnSpcReduction="20000"/>
          </a:bodyPr>
          <a:lstStyle/>
          <a:p>
            <a:pPr marL="0" indent="0">
              <a:buNone/>
            </a:pPr>
            <a:r>
              <a:rPr lang="en-US" b="1" dirty="0" smtClean="0"/>
              <a:t>Inputting the metrics gathered into the AgGateway AIDC Calculator, annual occurring benefits and costs are calculated for XYZ  as follows:</a:t>
            </a:r>
          </a:p>
          <a:p>
            <a:pPr marL="0" indent="0">
              <a:buNone/>
            </a:pPr>
            <a:endParaRPr lang="en-US" dirty="0" smtClean="0"/>
          </a:p>
          <a:p>
            <a:pPr marL="0" indent="0">
              <a:buNone/>
            </a:pPr>
            <a:r>
              <a:rPr lang="en-US" u="sng" dirty="0" smtClean="0"/>
              <a:t>Estimated Annual Benefits and Costs of the Implementation:</a:t>
            </a:r>
            <a:endParaRPr lang="en-US" u="sng" dirty="0"/>
          </a:p>
          <a:p>
            <a:pPr lvl="1"/>
            <a:r>
              <a:rPr lang="en-US" dirty="0" smtClean="0">
                <a:solidFill>
                  <a:srgbClr val="00B050"/>
                </a:solidFill>
              </a:rPr>
              <a:t>$21,938 </a:t>
            </a:r>
            <a:r>
              <a:rPr lang="en-US" dirty="0" smtClean="0"/>
              <a:t>– </a:t>
            </a:r>
            <a:r>
              <a:rPr lang="en-US" b="1" dirty="0" smtClean="0"/>
              <a:t>Labor Savings</a:t>
            </a:r>
            <a:r>
              <a:rPr lang="en-US" dirty="0" smtClean="0"/>
              <a:t> – Cost of labor processes manually (minus) cost 			      of labor processes with  AIDC technology.</a:t>
            </a:r>
          </a:p>
          <a:p>
            <a:pPr lvl="1"/>
            <a:r>
              <a:rPr lang="en-US" dirty="0" smtClean="0">
                <a:solidFill>
                  <a:srgbClr val="FF0000"/>
                </a:solidFill>
              </a:rPr>
              <a:t>($33,333) </a:t>
            </a:r>
            <a:r>
              <a:rPr lang="en-US" dirty="0" smtClean="0"/>
              <a:t>– </a:t>
            </a:r>
            <a:r>
              <a:rPr lang="en-US" sz="2100" b="1" dirty="0"/>
              <a:t>Cost of Labor and Materials to Tag Inventory</a:t>
            </a:r>
          </a:p>
          <a:p>
            <a:pPr lvl="1"/>
            <a:r>
              <a:rPr lang="en-US" dirty="0" smtClean="0">
                <a:solidFill>
                  <a:srgbClr val="00B050"/>
                </a:solidFill>
              </a:rPr>
              <a:t>$57,375 </a:t>
            </a:r>
            <a:r>
              <a:rPr lang="en-US" dirty="0" smtClean="0"/>
              <a:t>– </a:t>
            </a:r>
            <a:r>
              <a:rPr lang="en-US" b="1" dirty="0" smtClean="0"/>
              <a:t>Delivery Savings</a:t>
            </a:r>
            <a:r>
              <a:rPr lang="en-US" dirty="0" smtClean="0"/>
              <a:t> – Savings from preventing incorrect deliveries</a:t>
            </a:r>
            <a:endParaRPr lang="en-US" b="1" dirty="0" smtClean="0"/>
          </a:p>
          <a:p>
            <a:pPr lvl="1"/>
            <a:r>
              <a:rPr lang="en-US" dirty="0" smtClean="0">
                <a:solidFill>
                  <a:srgbClr val="00B050"/>
                </a:solidFill>
              </a:rPr>
              <a:t>$17,750 </a:t>
            </a:r>
            <a:r>
              <a:rPr lang="en-US" dirty="0" smtClean="0"/>
              <a:t>– </a:t>
            </a:r>
            <a:r>
              <a:rPr lang="en-US" b="1" dirty="0" smtClean="0"/>
              <a:t>Inventory Shrinkage Savings</a:t>
            </a:r>
            <a:r>
              <a:rPr lang="en-US" dirty="0" smtClean="0"/>
              <a:t> – Savings from preventing lost or 				                stolen product cost</a:t>
            </a:r>
          </a:p>
          <a:p>
            <a:pPr lvl="1"/>
            <a:r>
              <a:rPr lang="en-US" dirty="0" smtClean="0">
                <a:solidFill>
                  <a:srgbClr val="00B050"/>
                </a:solidFill>
              </a:rPr>
              <a:t>$90,000 </a:t>
            </a:r>
            <a:r>
              <a:rPr lang="en-US" dirty="0"/>
              <a:t>– </a:t>
            </a:r>
            <a:r>
              <a:rPr lang="en-US" b="1" dirty="0" smtClean="0"/>
              <a:t>Order Fulfillment</a:t>
            </a:r>
            <a:r>
              <a:rPr lang="en-US" dirty="0" smtClean="0"/>
              <a:t> – Additional revenue from  maintaining more 			             accurate inventory counts to fulfill orders</a:t>
            </a:r>
          </a:p>
          <a:p>
            <a:pPr lvl="1"/>
            <a:r>
              <a:rPr lang="en-US" dirty="0" smtClean="0">
                <a:solidFill>
                  <a:srgbClr val="FF0000"/>
                </a:solidFill>
              </a:rPr>
              <a:t>($2,520) </a:t>
            </a:r>
            <a:r>
              <a:rPr lang="en-US" dirty="0" smtClean="0"/>
              <a:t>– </a:t>
            </a:r>
            <a:r>
              <a:rPr lang="en-US" b="1" dirty="0" smtClean="0"/>
              <a:t>Cost of Equipment Upkeep and Replacement</a:t>
            </a:r>
            <a:endParaRPr lang="en-US" b="1" dirty="0"/>
          </a:p>
          <a:p>
            <a:pPr marL="274320" lvl="1" indent="0">
              <a:buNone/>
            </a:pPr>
            <a:r>
              <a:rPr lang="en-US" dirty="0" smtClean="0"/>
              <a:t>_____________________________</a:t>
            </a:r>
            <a:endParaRPr lang="en-US" dirty="0"/>
          </a:p>
          <a:p>
            <a:pPr lvl="1"/>
            <a:r>
              <a:rPr lang="en-US" b="1" dirty="0"/>
              <a:t>Total: </a:t>
            </a:r>
            <a:r>
              <a:rPr lang="en-US" b="1" dirty="0" smtClean="0">
                <a:solidFill>
                  <a:srgbClr val="00B050"/>
                </a:solidFill>
              </a:rPr>
              <a:t>$151,210</a:t>
            </a:r>
            <a:endParaRPr lang="en-US" b="1" dirty="0" smtClean="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23</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4547029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Delivery ROI Example</a:t>
            </a:r>
            <a:endParaRPr lang="en-US" dirty="0"/>
          </a:p>
        </p:txBody>
      </p:sp>
      <p:sp>
        <p:nvSpPr>
          <p:cNvPr id="3" name="Content Placeholder 2"/>
          <p:cNvSpPr>
            <a:spLocks noGrp="1"/>
          </p:cNvSpPr>
          <p:nvPr>
            <p:ph sz="half" idx="1"/>
          </p:nvPr>
        </p:nvSpPr>
        <p:spPr/>
        <p:txBody>
          <a:bodyPr/>
          <a:lstStyle/>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24</a:t>
            </a:fld>
            <a:endParaRPr kumimoji="0" lang="en-US" sz="1400" b="1" i="0" u="none" strike="noStrike" kern="0" cap="none" spc="0" normalizeH="0" baseline="0" noProof="0" dirty="0">
              <a:ln>
                <a:noFill/>
              </a:ln>
              <a:solidFill>
                <a:srgbClr val="FFFFFF"/>
              </a:solidFill>
              <a:effectLst/>
              <a:uLnTx/>
              <a:uFillTx/>
            </a:endParaRPr>
          </a:p>
        </p:txBody>
      </p:sp>
      <p:graphicFrame>
        <p:nvGraphicFramePr>
          <p:cNvPr id="7" name="Table 6"/>
          <p:cNvGraphicFramePr>
            <a:graphicFrameLocks noGrp="1"/>
          </p:cNvGraphicFramePr>
          <p:nvPr>
            <p:extLst>
              <p:ext uri="{D42A27DB-BD31-4B8C-83A1-F6EECF244321}">
                <p14:modId xmlns:p14="http://schemas.microsoft.com/office/powerpoint/2010/main" val="253429735"/>
              </p:ext>
            </p:extLst>
          </p:nvPr>
        </p:nvGraphicFramePr>
        <p:xfrm>
          <a:off x="4724399" y="1417638"/>
          <a:ext cx="4038600" cy="2849563"/>
        </p:xfrm>
        <a:graphic>
          <a:graphicData uri="http://schemas.openxmlformats.org/drawingml/2006/table">
            <a:tbl>
              <a:tblPr/>
              <a:tblGrid>
                <a:gridCol w="2254910">
                  <a:extLst>
                    <a:ext uri="{9D8B030D-6E8A-4147-A177-3AD203B41FA5}">
                      <a16:colId xmlns:a16="http://schemas.microsoft.com/office/drawing/2014/main" val="1072131135"/>
                    </a:ext>
                  </a:extLst>
                </a:gridCol>
                <a:gridCol w="1783690">
                  <a:extLst>
                    <a:ext uri="{9D8B030D-6E8A-4147-A177-3AD203B41FA5}">
                      <a16:colId xmlns:a16="http://schemas.microsoft.com/office/drawing/2014/main" val="1776753423"/>
                    </a:ext>
                  </a:extLst>
                </a:gridCol>
              </a:tblGrid>
              <a:tr h="412437">
                <a:tc gridSpan="2">
                  <a:txBody>
                    <a:bodyPr/>
                    <a:lstStyle/>
                    <a:p>
                      <a:pPr algn="ctr" fontAlgn="b"/>
                      <a:r>
                        <a:rPr lang="en-US" sz="2000" b="1" i="0" u="none" strike="noStrike" dirty="0">
                          <a:solidFill>
                            <a:srgbClr val="000000"/>
                          </a:solidFill>
                          <a:effectLst/>
                          <a:latin typeface="Calibri" panose="020F0502020204030204" pitchFamily="34" charset="0"/>
                        </a:rPr>
                        <a:t>Total Annual Savings with Bar Coding</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2405895973"/>
                  </a:ext>
                </a:extLst>
              </a:tr>
              <a:tr h="812375">
                <a:tc>
                  <a:txBody>
                    <a:bodyPr/>
                    <a:lstStyle/>
                    <a:p>
                      <a:pPr algn="l" fontAlgn="b"/>
                      <a:r>
                        <a:rPr lang="en-US" sz="2000" b="0" i="0" u="none" strike="noStrike" dirty="0">
                          <a:solidFill>
                            <a:srgbClr val="000000"/>
                          </a:solidFill>
                          <a:effectLst/>
                          <a:latin typeface="Calibri" panose="020F0502020204030204" pitchFamily="34" charset="0"/>
                        </a:rPr>
                        <a:t>Total Cost Incorrect Deliveries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Calibri" panose="020F0502020204030204" pitchFamily="34" charset="0"/>
                        </a:rPr>
                        <a:t> $  </a:t>
                      </a:r>
                      <a:r>
                        <a:rPr lang="en-US" sz="2000" b="0" i="0" u="none" strike="noStrike" dirty="0" smtClean="0">
                          <a:solidFill>
                            <a:srgbClr val="000000"/>
                          </a:solidFill>
                          <a:effectLst/>
                          <a:latin typeface="Calibri" panose="020F0502020204030204" pitchFamily="34" charset="0"/>
                        </a:rPr>
                        <a:t>    67,500.00 </a:t>
                      </a:r>
                      <a:endParaRPr lang="en-US" sz="20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89113333"/>
                  </a:ext>
                </a:extLst>
              </a:tr>
              <a:tr h="1212314">
                <a:tc>
                  <a:txBody>
                    <a:bodyPr/>
                    <a:lstStyle/>
                    <a:p>
                      <a:pPr algn="l" fontAlgn="b"/>
                      <a:r>
                        <a:rPr lang="en-US" sz="2000" b="0" i="0" u="none" strike="noStrike" dirty="0">
                          <a:solidFill>
                            <a:srgbClr val="000000"/>
                          </a:solidFill>
                          <a:effectLst/>
                          <a:latin typeface="Calibri" panose="020F0502020204030204" pitchFamily="34" charset="0"/>
                        </a:rPr>
                        <a:t>Estimated Reduction in # Incorrect Deliveries</a:t>
                      </a:r>
                    </a:p>
                  </a:txBody>
                  <a:tcPr marL="9525" marR="9525" marT="9525"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85%</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644374811"/>
                  </a:ext>
                </a:extLst>
              </a:tr>
              <a:tr h="412437">
                <a:tc>
                  <a:txBody>
                    <a:bodyPr/>
                    <a:lstStyle/>
                    <a:p>
                      <a:pPr algn="r" fontAlgn="b"/>
                      <a:r>
                        <a:rPr lang="en-US" sz="2000" b="0" i="0" u="none" strike="noStrike">
                          <a:solidFill>
                            <a:srgbClr val="000000"/>
                          </a:solidFill>
                          <a:effectLst/>
                          <a:latin typeface="Calibri" panose="020F0502020204030204" pitchFamily="34" charset="0"/>
                        </a:rPr>
                        <a:t>Annual Savings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Calibri" panose="020F0502020204030204" pitchFamily="34" charset="0"/>
                        </a:rPr>
                        <a:t> $  </a:t>
                      </a:r>
                      <a:r>
                        <a:rPr lang="en-US" sz="2000" b="0" i="0" u="none" strike="noStrike" dirty="0" smtClean="0">
                          <a:solidFill>
                            <a:srgbClr val="000000"/>
                          </a:solidFill>
                          <a:effectLst/>
                          <a:latin typeface="Calibri" panose="020F0502020204030204" pitchFamily="34" charset="0"/>
                        </a:rPr>
                        <a:t>       57,375.00 </a:t>
                      </a:r>
                      <a:endParaRPr lang="en-US" sz="2000" b="0" i="0" u="none" strike="noStrike" dirty="0">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8537831"/>
                  </a:ext>
                </a:extLst>
              </a:tr>
            </a:tbl>
          </a:graphicData>
        </a:graphic>
      </p:graphicFrame>
      <p:graphicFrame>
        <p:nvGraphicFramePr>
          <p:cNvPr id="9" name="Content Placeholder 8"/>
          <p:cNvGraphicFramePr>
            <a:graphicFrameLocks noGrp="1"/>
          </p:cNvGraphicFramePr>
          <p:nvPr>
            <p:ph sz="half" idx="2"/>
            <p:extLst>
              <p:ext uri="{D42A27DB-BD31-4B8C-83A1-F6EECF244321}">
                <p14:modId xmlns:p14="http://schemas.microsoft.com/office/powerpoint/2010/main" val="3062336660"/>
              </p:ext>
            </p:extLst>
          </p:nvPr>
        </p:nvGraphicFramePr>
        <p:xfrm>
          <a:off x="304800" y="1417638"/>
          <a:ext cx="3962400" cy="3448050"/>
        </p:xfrm>
        <a:graphic>
          <a:graphicData uri="http://schemas.openxmlformats.org/drawingml/2006/table">
            <a:tbl>
              <a:tblPr/>
              <a:tblGrid>
                <a:gridCol w="2184875">
                  <a:extLst>
                    <a:ext uri="{9D8B030D-6E8A-4147-A177-3AD203B41FA5}">
                      <a16:colId xmlns:a16="http://schemas.microsoft.com/office/drawing/2014/main" val="3177244242"/>
                    </a:ext>
                  </a:extLst>
                </a:gridCol>
                <a:gridCol w="1777525">
                  <a:extLst>
                    <a:ext uri="{9D8B030D-6E8A-4147-A177-3AD203B41FA5}">
                      <a16:colId xmlns:a16="http://schemas.microsoft.com/office/drawing/2014/main" val="439014064"/>
                    </a:ext>
                  </a:extLst>
                </a:gridCol>
              </a:tblGrid>
              <a:tr h="190500">
                <a:tc gridSpan="2">
                  <a:txBody>
                    <a:bodyPr/>
                    <a:lstStyle/>
                    <a:p>
                      <a:pPr marL="0" algn="ctr" defTabSz="457200" rtl="0" eaLnBrk="1" fontAlgn="b" latinLnBrk="0" hangingPunct="1"/>
                      <a:r>
                        <a:rPr lang="en-US" sz="2000" b="1" i="0" u="none" strike="noStrike" kern="1200" dirty="0">
                          <a:solidFill>
                            <a:srgbClr val="000000"/>
                          </a:solidFill>
                          <a:effectLst/>
                          <a:latin typeface="Calibri" panose="020F0502020204030204" pitchFamily="34" charset="0"/>
                          <a:ea typeface="+mn-ea"/>
                          <a:cs typeface="+mn-cs"/>
                        </a:rPr>
                        <a:t>Estimated Cost Incurred From Incorrect Deliveries</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666180194"/>
                  </a:ext>
                </a:extLst>
              </a:tr>
              <a:tr h="190500">
                <a:tc>
                  <a:txBody>
                    <a:bodyPr/>
                    <a:lstStyle/>
                    <a:p>
                      <a:pPr algn="l" fontAlgn="b"/>
                      <a:r>
                        <a:rPr lang="en-US" sz="1800" b="0" i="0" u="none" strike="noStrike" dirty="0">
                          <a:solidFill>
                            <a:srgbClr val="000000"/>
                          </a:solidFill>
                          <a:effectLst/>
                          <a:latin typeface="Calibri" panose="020F0502020204030204" pitchFamily="34" charset="0"/>
                        </a:rPr>
                        <a:t>Deliveries per year</a:t>
                      </a:r>
                    </a:p>
                  </a:txBody>
                  <a:tcPr marL="9525" marR="9525" marT="9525" marB="0" anchor="b">
                    <a:lnL>
                      <a:noFill/>
                    </a:lnL>
                    <a:lnR>
                      <a:noFill/>
                    </a:lnR>
                    <a:lnT>
                      <a:noFill/>
                    </a:lnT>
                    <a:lnB>
                      <a:noFill/>
                    </a:lnB>
                  </a:tcPr>
                </a:tc>
                <a:tc>
                  <a:txBody>
                    <a:bodyPr/>
                    <a:lstStyle/>
                    <a:p>
                      <a:pPr algn="r" fontAlgn="b"/>
                      <a:r>
                        <a:rPr lang="en-US" sz="1800" b="0" i="0" u="none" strike="noStrike" dirty="0" smtClean="0">
                          <a:solidFill>
                            <a:srgbClr val="000000"/>
                          </a:solidFill>
                          <a:effectLst/>
                          <a:latin typeface="Calibri" panose="020F0502020204030204" pitchFamily="34" charset="0"/>
                        </a:rPr>
                        <a:t>2500</a:t>
                      </a:r>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784750586"/>
                  </a:ext>
                </a:extLst>
              </a:tr>
              <a:tr h="200025">
                <a:tc>
                  <a:txBody>
                    <a:bodyPr/>
                    <a:lstStyle/>
                    <a:p>
                      <a:pPr algn="l" fontAlgn="b"/>
                      <a:r>
                        <a:rPr lang="en-US" sz="1800" b="0" i="0" u="none" strike="noStrike" dirty="0">
                          <a:solidFill>
                            <a:srgbClr val="000000"/>
                          </a:solidFill>
                          <a:effectLst/>
                          <a:latin typeface="Calibri" panose="020F0502020204030204" pitchFamily="34" charset="0"/>
                        </a:rPr>
                        <a:t>Incorrect Delivery %</a:t>
                      </a:r>
                    </a:p>
                  </a:txBody>
                  <a:tcPr marL="9525" marR="9525" marT="9525" marB="0" anchor="b">
                    <a:lnL>
                      <a:noFill/>
                    </a:lnL>
                    <a:lnR>
                      <a:noFill/>
                    </a:lnR>
                    <a:lnT>
                      <a:noFill/>
                    </a:lnT>
                    <a:lnB>
                      <a:noFill/>
                    </a:lnB>
                  </a:tcPr>
                </a:tc>
                <a:tc>
                  <a:txBody>
                    <a:bodyPr/>
                    <a:lstStyle/>
                    <a:p>
                      <a:pPr algn="r" fontAlgn="b"/>
                      <a:r>
                        <a:rPr lang="en-US" sz="1800" b="0" i="0" u="none" strike="noStrike">
                          <a:solidFill>
                            <a:srgbClr val="000000"/>
                          </a:solidFill>
                          <a:effectLst/>
                          <a:latin typeface="Calibri" panose="020F0502020204030204" pitchFamily="34" charset="0"/>
                        </a:rPr>
                        <a:t>3%</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47541565"/>
                  </a:ext>
                </a:extLst>
              </a:tr>
              <a:tr h="200025">
                <a:tc>
                  <a:txBody>
                    <a:bodyPr/>
                    <a:lstStyle/>
                    <a:p>
                      <a:pPr algn="r" fontAlgn="b"/>
                      <a:r>
                        <a:rPr lang="en-US" sz="1800" b="0" i="0" u="none" strike="noStrike" dirty="0">
                          <a:solidFill>
                            <a:srgbClr val="000000"/>
                          </a:solidFill>
                          <a:effectLst/>
                          <a:latin typeface="Calibri" panose="020F0502020204030204" pitchFamily="34" charset="0"/>
                        </a:rPr>
                        <a:t># of </a:t>
                      </a:r>
                      <a:r>
                        <a:rPr lang="en-US" sz="1800" b="0" i="0" u="none" strike="noStrike" dirty="0" smtClean="0">
                          <a:solidFill>
                            <a:srgbClr val="000000"/>
                          </a:solidFill>
                          <a:effectLst/>
                          <a:latin typeface="Calibri" panose="020F0502020204030204" pitchFamily="34" charset="0"/>
                        </a:rPr>
                        <a:t>Deliveries</a:t>
                      </a:r>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800" b="0" i="0" u="none" strike="noStrike" dirty="0" smtClean="0">
                          <a:solidFill>
                            <a:srgbClr val="000000"/>
                          </a:solidFill>
                          <a:effectLst/>
                          <a:latin typeface="Calibri" panose="020F0502020204030204" pitchFamily="34" charset="0"/>
                        </a:rPr>
                        <a:t>75</a:t>
                      </a:r>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97384643"/>
                  </a:ext>
                </a:extLst>
              </a:tr>
              <a:tr h="66675">
                <a:tc>
                  <a:txBody>
                    <a:bodyPr/>
                    <a:lstStyle/>
                    <a:p>
                      <a:pPr algn="l" fontAlgn="b"/>
                      <a:endParaRPr lang="en-US"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934254482"/>
                  </a:ext>
                </a:extLst>
              </a:tr>
              <a:tr h="200025">
                <a:tc>
                  <a:txBody>
                    <a:bodyPr/>
                    <a:lstStyle/>
                    <a:p>
                      <a:pPr algn="l" fontAlgn="b"/>
                      <a:r>
                        <a:rPr lang="en-US" sz="1800" b="0" i="0" u="none" strike="noStrike">
                          <a:solidFill>
                            <a:srgbClr val="000000"/>
                          </a:solidFill>
                          <a:effectLst/>
                          <a:latin typeface="Calibri" panose="020F0502020204030204" pitchFamily="34" charset="0"/>
                        </a:rPr>
                        <a:t>Average Miles per Delivery</a:t>
                      </a:r>
                    </a:p>
                  </a:txBody>
                  <a:tcPr marL="9525" marR="95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panose="020F0502020204030204" pitchFamily="34" charset="0"/>
                        </a:rPr>
                        <a:t>  </a:t>
                      </a:r>
                      <a:r>
                        <a:rPr lang="en-US" sz="1800" b="0" i="0" u="none" strike="noStrike" dirty="0" smtClean="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300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289791186"/>
                  </a:ext>
                </a:extLst>
              </a:tr>
              <a:tr h="200025">
                <a:tc>
                  <a:txBody>
                    <a:bodyPr/>
                    <a:lstStyle/>
                    <a:p>
                      <a:pPr algn="r" fontAlgn="b"/>
                      <a:r>
                        <a:rPr lang="en-US" sz="1800" b="0" i="0" u="none" strike="noStrike">
                          <a:solidFill>
                            <a:srgbClr val="000000"/>
                          </a:solidFill>
                          <a:effectLst/>
                          <a:latin typeface="Calibri" panose="020F0502020204030204" pitchFamily="34" charset="0"/>
                        </a:rPr>
                        <a:t>Total Miles Driven</a:t>
                      </a:r>
                    </a:p>
                  </a:txBody>
                  <a:tcPr marL="9525" marR="95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panose="020F0502020204030204" pitchFamily="34" charset="0"/>
                        </a:rPr>
                        <a:t>        </a:t>
                      </a:r>
                      <a:r>
                        <a:rPr lang="en-US" sz="1800" b="0" i="0" u="none" strike="noStrike" dirty="0" smtClean="0">
                          <a:solidFill>
                            <a:srgbClr val="000000"/>
                          </a:solidFill>
                          <a:effectLst/>
                          <a:latin typeface="Calibri" panose="020F0502020204030204" pitchFamily="34" charset="0"/>
                        </a:rPr>
                        <a:t>  </a:t>
                      </a:r>
                      <a:r>
                        <a:rPr lang="en-US" sz="1800" b="0" i="0" u="none" strike="noStrike" baseline="0" dirty="0" smtClean="0">
                          <a:solidFill>
                            <a:srgbClr val="000000"/>
                          </a:solidFill>
                          <a:effectLst/>
                          <a:latin typeface="Calibri" panose="020F0502020204030204" pitchFamily="34" charset="0"/>
                        </a:rPr>
                        <a:t> </a:t>
                      </a:r>
                      <a:r>
                        <a:rPr lang="en-US" sz="1800" b="0" i="0" u="none" strike="noStrike" dirty="0" smtClean="0">
                          <a:solidFill>
                            <a:srgbClr val="000000"/>
                          </a:solidFill>
                          <a:effectLst/>
                          <a:latin typeface="Calibri" panose="020F0502020204030204" pitchFamily="34" charset="0"/>
                        </a:rPr>
                        <a:t>          22,500 </a:t>
                      </a:r>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85450149"/>
                  </a:ext>
                </a:extLst>
              </a:tr>
              <a:tr h="66675">
                <a:tc>
                  <a:txBody>
                    <a:bodyPr/>
                    <a:lstStyle/>
                    <a:p>
                      <a:pPr algn="l" fontAlgn="b"/>
                      <a:endParaRPr lang="en-US" sz="18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254876915"/>
                  </a:ext>
                </a:extLst>
              </a:tr>
              <a:tr h="200025">
                <a:tc>
                  <a:txBody>
                    <a:bodyPr/>
                    <a:lstStyle/>
                    <a:p>
                      <a:pPr algn="l" fontAlgn="b"/>
                      <a:r>
                        <a:rPr lang="en-US" sz="1800" b="0" i="0" u="none" strike="noStrike" dirty="0">
                          <a:solidFill>
                            <a:srgbClr val="000000"/>
                          </a:solidFill>
                          <a:effectLst/>
                          <a:latin typeface="Calibri" panose="020F0502020204030204" pitchFamily="34" charset="0"/>
                        </a:rPr>
                        <a:t>Cost per Mile</a:t>
                      </a:r>
                    </a:p>
                  </a:txBody>
                  <a:tcPr marL="9525" marR="95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panose="020F0502020204030204" pitchFamily="34" charset="0"/>
                        </a:rPr>
                        <a:t> $   </a:t>
                      </a:r>
                      <a:r>
                        <a:rPr lang="en-US" sz="1800" b="0" i="0" u="none" strike="noStrike" dirty="0" smtClean="0">
                          <a:solidFill>
                            <a:srgbClr val="000000"/>
                          </a:solidFill>
                          <a:effectLst/>
                          <a:latin typeface="Calibri" panose="020F0502020204030204" pitchFamily="34" charset="0"/>
                        </a:rPr>
                        <a:t>                   </a:t>
                      </a:r>
                      <a:r>
                        <a:rPr lang="en-US" sz="1800" b="0" i="0" u="none" strike="noStrike" dirty="0">
                          <a:solidFill>
                            <a:srgbClr val="000000"/>
                          </a:solidFill>
                          <a:effectLst/>
                          <a:latin typeface="Calibri" panose="020F0502020204030204" pitchFamily="34" charset="0"/>
                        </a:rPr>
                        <a:t>3.00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4046871001"/>
                  </a:ext>
                </a:extLst>
              </a:tr>
              <a:tr h="200025">
                <a:tc>
                  <a:txBody>
                    <a:bodyPr/>
                    <a:lstStyle/>
                    <a:p>
                      <a:pPr algn="r" fontAlgn="b"/>
                      <a:r>
                        <a:rPr lang="en-US" sz="1800" b="0" i="0" u="none" strike="noStrike">
                          <a:solidFill>
                            <a:srgbClr val="000000"/>
                          </a:solidFill>
                          <a:effectLst/>
                          <a:latin typeface="Calibri" panose="020F0502020204030204" pitchFamily="34" charset="0"/>
                        </a:rPr>
                        <a:t>Total Cost </a:t>
                      </a:r>
                    </a:p>
                  </a:txBody>
                  <a:tcPr marL="9525" marR="857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panose="020F0502020204030204" pitchFamily="34" charset="0"/>
                        </a:rPr>
                        <a:t> $   </a:t>
                      </a:r>
                      <a:r>
                        <a:rPr lang="en-US" sz="1800" b="0" i="0" u="none" strike="noStrike" dirty="0" smtClean="0">
                          <a:solidFill>
                            <a:srgbClr val="000000"/>
                          </a:solidFill>
                          <a:effectLst/>
                          <a:latin typeface="Calibri" panose="020F0502020204030204" pitchFamily="34" charset="0"/>
                        </a:rPr>
                        <a:t>               67,500 </a:t>
                      </a:r>
                      <a:endParaRPr lang="en-US" sz="1800" b="0" i="0" u="none" strike="noStrike" dirty="0">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662476992"/>
                  </a:ext>
                </a:extLst>
              </a:tr>
            </a:tbl>
          </a:graphicData>
        </a:graphic>
      </p:graphicFrame>
      <p:cxnSp>
        <p:nvCxnSpPr>
          <p:cNvPr id="11" name="Straight Connector 10"/>
          <p:cNvCxnSpPr/>
          <p:nvPr/>
        </p:nvCxnSpPr>
        <p:spPr>
          <a:xfrm>
            <a:off x="4495800" y="1600200"/>
            <a:ext cx="0" cy="4525963"/>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940030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ROI Modeling</a:t>
            </a:r>
            <a:endParaRPr lang="en-US" dirty="0"/>
          </a:p>
        </p:txBody>
      </p:sp>
      <p:sp>
        <p:nvSpPr>
          <p:cNvPr id="3" name="Content Placeholder 2"/>
          <p:cNvSpPr>
            <a:spLocks noGrp="1"/>
          </p:cNvSpPr>
          <p:nvPr>
            <p:ph idx="1"/>
          </p:nvPr>
        </p:nvSpPr>
        <p:spPr>
          <a:xfrm>
            <a:off x="457200" y="1295400"/>
            <a:ext cx="8229600" cy="4525963"/>
          </a:xfrm>
        </p:spPr>
        <p:txBody>
          <a:bodyPr>
            <a:normAutofit lnSpcReduction="10000"/>
          </a:bodyPr>
          <a:lstStyle/>
          <a:p>
            <a:pPr marL="0" indent="0">
              <a:buNone/>
            </a:pPr>
            <a:r>
              <a:rPr lang="en-US" b="1" dirty="0" smtClean="0"/>
              <a:t>There are multiple ways to model the implementation ROI:</a:t>
            </a:r>
          </a:p>
          <a:p>
            <a:pPr>
              <a:buFont typeface="Wingdings" panose="05000000000000000000" pitchFamily="2" charset="2"/>
              <a:buChar char="Ø"/>
            </a:pPr>
            <a:r>
              <a:rPr lang="en-US" dirty="0" smtClean="0"/>
              <a:t>Flat Rate Annual Returns</a:t>
            </a:r>
          </a:p>
          <a:p>
            <a:pPr lvl="1"/>
            <a:r>
              <a:rPr lang="en-US" dirty="0" smtClean="0"/>
              <a:t>Does not account for changes year to year</a:t>
            </a:r>
          </a:p>
          <a:p>
            <a:pPr>
              <a:buFont typeface="Wingdings" panose="05000000000000000000" pitchFamily="2" charset="2"/>
              <a:buChar char="Ø"/>
            </a:pPr>
            <a:r>
              <a:rPr lang="en-US" dirty="0" smtClean="0"/>
              <a:t>Growth Rate Annual Returns (5%)</a:t>
            </a:r>
          </a:p>
          <a:p>
            <a:pPr lvl="1"/>
            <a:r>
              <a:rPr lang="en-US" dirty="0" smtClean="0"/>
              <a:t>Accounts for material volume and order growth</a:t>
            </a:r>
          </a:p>
          <a:p>
            <a:pPr>
              <a:buFont typeface="Wingdings" panose="05000000000000000000" pitchFamily="2" charset="2"/>
              <a:buChar char="Ø"/>
            </a:pPr>
            <a:r>
              <a:rPr lang="en-US" dirty="0" smtClean="0"/>
              <a:t>Savings Realization Annual Returns (0%, 40%, 50% … 100%)</a:t>
            </a:r>
          </a:p>
          <a:p>
            <a:pPr lvl="1"/>
            <a:r>
              <a:rPr lang="en-US" dirty="0" smtClean="0"/>
              <a:t>Accounts for minimizing initial financial benefits that the business receives at project inception due to the implementation taking place, but grows over time as the technology and processes become effectively adopted.</a:t>
            </a:r>
          </a:p>
          <a:p>
            <a:pPr>
              <a:buFont typeface="Wingdings" panose="05000000000000000000" pitchFamily="2" charset="2"/>
              <a:buChar char="Ø"/>
            </a:pPr>
            <a:r>
              <a:rPr lang="en-US" dirty="0" smtClean="0"/>
              <a:t>All Combined Models (Displayed Next)</a:t>
            </a:r>
          </a:p>
          <a:p>
            <a:pPr lvl="1"/>
            <a:r>
              <a:rPr lang="en-US" dirty="0" smtClean="0"/>
              <a:t>Runs the flat rate model through all models</a:t>
            </a:r>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25</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0151498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Implementation Tangible  ROI</a:t>
            </a:r>
            <a:endParaRPr lang="en-US" dirty="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26</a:t>
            </a:fld>
            <a:endParaRPr kumimoji="0" lang="en-US" sz="1400" b="1" i="0" u="none" strike="noStrike" kern="0" cap="none" spc="0" normalizeH="0" baseline="0" noProof="0" dirty="0">
              <a:ln>
                <a:noFill/>
              </a:ln>
              <a:solidFill>
                <a:srgbClr val="FFFFFF"/>
              </a:solidFill>
              <a:effectLst/>
              <a:uLnTx/>
              <a:uFillTx/>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19200"/>
            <a:ext cx="9147959" cy="4743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96001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Intangible Benefits</a:t>
            </a:r>
            <a:endParaRPr lang="en-US" dirty="0"/>
          </a:p>
        </p:txBody>
      </p:sp>
      <p:sp>
        <p:nvSpPr>
          <p:cNvPr id="3" name="Content Placeholder 2"/>
          <p:cNvSpPr>
            <a:spLocks noGrp="1"/>
          </p:cNvSpPr>
          <p:nvPr>
            <p:ph idx="1"/>
          </p:nvPr>
        </p:nvSpPr>
        <p:spPr>
          <a:xfrm>
            <a:off x="457200" y="1295400"/>
            <a:ext cx="8229600" cy="4800600"/>
          </a:xfrm>
        </p:spPr>
        <p:txBody>
          <a:bodyPr>
            <a:normAutofit fontScale="92500" lnSpcReduction="20000"/>
          </a:bodyPr>
          <a:lstStyle/>
          <a:p>
            <a:pPr marL="0" indent="0">
              <a:buNone/>
            </a:pPr>
            <a:r>
              <a:rPr lang="en-US" b="1" dirty="0" smtClean="0"/>
              <a:t>For the purpose of this exercise, intangible benefits were not included because of the specificity tied to each business.</a:t>
            </a:r>
          </a:p>
          <a:p>
            <a:pPr>
              <a:buFont typeface="Wingdings" panose="05000000000000000000" pitchFamily="2" charset="2"/>
              <a:buChar char="Ø"/>
            </a:pPr>
            <a:r>
              <a:rPr lang="en-US" dirty="0" smtClean="0"/>
              <a:t>The AIDC Calculator is capable of estimating and summarizing some of these values if desired.</a:t>
            </a:r>
          </a:p>
          <a:p>
            <a:pPr lvl="1"/>
            <a:r>
              <a:rPr lang="en-US" dirty="0" smtClean="0"/>
              <a:t>Regulatory infraction risk avoidance</a:t>
            </a:r>
          </a:p>
          <a:p>
            <a:pPr lvl="1"/>
            <a:r>
              <a:rPr lang="en-US" dirty="0" smtClean="0"/>
              <a:t>Cost of product recall tracking</a:t>
            </a:r>
          </a:p>
          <a:p>
            <a:pPr lvl="1"/>
            <a:r>
              <a:rPr lang="en-US" dirty="0" smtClean="0"/>
              <a:t>Customer satisfaction – retention, expectations, and supplier preference</a:t>
            </a:r>
          </a:p>
          <a:p>
            <a:pPr>
              <a:buFont typeface="Wingdings" panose="05000000000000000000" pitchFamily="2" charset="2"/>
              <a:buChar char="Ø"/>
            </a:pPr>
            <a:r>
              <a:rPr lang="en-US" dirty="0" smtClean="0"/>
              <a:t>More benefits are found from using bar-coding technology that are too difficult to calculate or too theoretical.</a:t>
            </a:r>
          </a:p>
          <a:p>
            <a:pPr lvl="1"/>
            <a:r>
              <a:rPr lang="en-US" dirty="0" smtClean="0"/>
              <a:t>Extra cost incurred from a forced implementation</a:t>
            </a:r>
          </a:p>
          <a:p>
            <a:pPr lvl="1"/>
            <a:r>
              <a:rPr lang="en-US" dirty="0" smtClean="0"/>
              <a:t>Better return facilitation with delivery carriers</a:t>
            </a:r>
          </a:p>
          <a:p>
            <a:pPr lvl="1"/>
            <a:r>
              <a:rPr lang="en-US" dirty="0" smtClean="0"/>
              <a:t>More accurate inventory forecasting</a:t>
            </a:r>
          </a:p>
          <a:p>
            <a:pPr lvl="1"/>
            <a:r>
              <a:rPr lang="en-US" dirty="0" smtClean="0"/>
              <a:t>Recall risk avoidance</a:t>
            </a:r>
          </a:p>
          <a:p>
            <a:pPr lvl="1"/>
            <a:r>
              <a:rPr lang="en-US" dirty="0" smtClean="0"/>
              <a:t>Increased marketing agility – if information is shared across the supply chain</a:t>
            </a:r>
          </a:p>
          <a:p>
            <a:pPr>
              <a:buFont typeface="Wingdings" panose="05000000000000000000" pitchFamily="2" charset="2"/>
              <a:buChar char="Ø"/>
            </a:pPr>
            <a:r>
              <a:rPr lang="en-US" dirty="0" smtClean="0"/>
              <a:t>Implementation ROI often exponentially increases by including these estimates.</a:t>
            </a:r>
            <a:endParaRPr lang="en-US" dirty="0"/>
          </a:p>
          <a:p>
            <a:pPr lvl="1"/>
            <a:endParaRPr lang="en-US" dirty="0" smtClean="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27</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28637498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Adoption and Future Vision</a:t>
            </a:r>
            <a:endParaRPr lang="en-US" dirty="0"/>
          </a:p>
        </p:txBody>
      </p:sp>
      <p:sp>
        <p:nvSpPr>
          <p:cNvPr id="3" name="Content Placeholder 2"/>
          <p:cNvSpPr>
            <a:spLocks noGrp="1"/>
          </p:cNvSpPr>
          <p:nvPr>
            <p:ph idx="1"/>
          </p:nvPr>
        </p:nvSpPr>
        <p:spPr>
          <a:xfrm>
            <a:off x="457200" y="1295400"/>
            <a:ext cx="8229600" cy="4800600"/>
          </a:xfrm>
        </p:spPr>
        <p:txBody>
          <a:bodyPr>
            <a:normAutofit fontScale="92500" lnSpcReduction="10000"/>
          </a:bodyPr>
          <a:lstStyle/>
          <a:p>
            <a:pPr marL="0" indent="0">
              <a:buNone/>
            </a:pPr>
            <a:r>
              <a:rPr lang="en-US" b="1" dirty="0" smtClean="0"/>
              <a:t>As more of the industry adopts bar-coding technology, even more benefits are delivered to those implemented.</a:t>
            </a:r>
          </a:p>
          <a:p>
            <a:pPr>
              <a:buFont typeface="Wingdings" panose="05000000000000000000" pitchFamily="2" charset="2"/>
              <a:buChar char="Ø"/>
            </a:pPr>
            <a:r>
              <a:rPr lang="en-US" dirty="0" smtClean="0"/>
              <a:t>Costs are diminished for downstream package  handling.</a:t>
            </a:r>
          </a:p>
          <a:p>
            <a:pPr>
              <a:buFont typeface="Wingdings" panose="05000000000000000000" pitchFamily="2" charset="2"/>
              <a:buChar char="Ø"/>
            </a:pPr>
            <a:r>
              <a:rPr lang="en-US" dirty="0" smtClean="0"/>
              <a:t>Full product track-and-trace becomes available down to and for the end-user.</a:t>
            </a:r>
          </a:p>
          <a:p>
            <a:pPr>
              <a:buFont typeface="Wingdings" panose="05000000000000000000" pitchFamily="2" charset="2"/>
              <a:buChar char="Ø"/>
            </a:pPr>
            <a:r>
              <a:rPr lang="en-US" dirty="0" smtClean="0"/>
              <a:t>Inventory movement information becomes near real-time (Automate PMR and marketing data transmission and consumption).</a:t>
            </a:r>
          </a:p>
          <a:p>
            <a:pPr marL="0" indent="0">
              <a:buNone/>
            </a:pPr>
            <a:r>
              <a:rPr lang="en-US" b="1" dirty="0" smtClean="0"/>
              <a:t>Future projects are better enabled for implementation</a:t>
            </a:r>
          </a:p>
          <a:p>
            <a:pPr>
              <a:buFont typeface="Wingdings" panose="05000000000000000000" pitchFamily="2" charset="2"/>
              <a:buChar char="Ø"/>
            </a:pPr>
            <a:r>
              <a:rPr lang="en-US" dirty="0" smtClean="0"/>
              <a:t>Automated farm equipment can have products scanned and loaded into mechanical automation processes for product application or planting specifications.</a:t>
            </a:r>
          </a:p>
          <a:p>
            <a:pPr>
              <a:buFont typeface="Wingdings" panose="05000000000000000000" pitchFamily="2" charset="2"/>
              <a:buChar char="Ø"/>
            </a:pPr>
            <a:r>
              <a:rPr lang="en-US" dirty="0"/>
              <a:t>P</a:t>
            </a:r>
            <a:r>
              <a:rPr lang="en-US" dirty="0" smtClean="0"/>
              <a:t>recision agriculture – farmers can scan products directly into their Farm Management Systems for error-free product data utilization</a:t>
            </a:r>
          </a:p>
          <a:p>
            <a:pPr>
              <a:buFont typeface="Wingdings" panose="05000000000000000000" pitchFamily="2" charset="2"/>
              <a:buChar char="Ø"/>
            </a:pPr>
            <a:endParaRPr lang="en-US" dirty="0" smtClean="0"/>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28</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0419886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Needed from You?</a:t>
            </a:r>
            <a:endParaRPr lang="en-US" dirty="0"/>
          </a:p>
        </p:txBody>
      </p:sp>
      <p:sp>
        <p:nvSpPr>
          <p:cNvPr id="3" name="Content Placeholder 2"/>
          <p:cNvSpPr>
            <a:spLocks noGrp="1"/>
          </p:cNvSpPr>
          <p:nvPr>
            <p:ph idx="1"/>
          </p:nvPr>
        </p:nvSpPr>
        <p:spPr>
          <a:xfrm>
            <a:off x="457200" y="1295400"/>
            <a:ext cx="8229600" cy="4800600"/>
          </a:xfrm>
        </p:spPr>
        <p:txBody>
          <a:bodyPr>
            <a:normAutofit lnSpcReduction="10000"/>
          </a:bodyPr>
          <a:lstStyle/>
          <a:p>
            <a:pPr marL="0" indent="0" algn="ctr">
              <a:buNone/>
            </a:pPr>
            <a:r>
              <a:rPr lang="en-US" sz="6000" b="1" dirty="0" smtClean="0"/>
              <a:t>IMPLEMENT!!</a:t>
            </a:r>
          </a:p>
          <a:p>
            <a:pPr>
              <a:buFont typeface="Wingdings" panose="05000000000000000000" pitchFamily="2" charset="2"/>
              <a:buChar char="Ø"/>
            </a:pPr>
            <a:r>
              <a:rPr lang="en-US" dirty="0" smtClean="0"/>
              <a:t>Or at least let us help you discover why you should implement.</a:t>
            </a:r>
          </a:p>
          <a:p>
            <a:pPr lvl="1"/>
            <a:r>
              <a:rPr lang="en-US" dirty="0" smtClean="0"/>
              <a:t>Review your manual processes and metrics for performance without the technology</a:t>
            </a:r>
          </a:p>
          <a:p>
            <a:pPr lvl="2">
              <a:buFont typeface="Wingdings" panose="05000000000000000000" pitchFamily="2" charset="2"/>
              <a:buChar char="§"/>
            </a:pPr>
            <a:r>
              <a:rPr lang="en-US" dirty="0" smtClean="0"/>
              <a:t>Process documentation for both manual and bar-code technology is also available through the AIDC Working Group.</a:t>
            </a:r>
          </a:p>
          <a:p>
            <a:pPr lvl="1"/>
            <a:r>
              <a:rPr lang="en-US" dirty="0" smtClean="0"/>
              <a:t>Use the calculator to build the financial reasons why it makes sense for your business</a:t>
            </a:r>
          </a:p>
          <a:p>
            <a:pPr lvl="2">
              <a:buFont typeface="Wingdings" panose="05000000000000000000" pitchFamily="2" charset="2"/>
              <a:buChar char="§"/>
            </a:pPr>
            <a:r>
              <a:rPr lang="en-US" dirty="0"/>
              <a:t>C</a:t>
            </a:r>
            <a:r>
              <a:rPr lang="en-US" dirty="0" smtClean="0"/>
              <a:t>an be used to estimate across all locations in your business or..</a:t>
            </a:r>
          </a:p>
          <a:p>
            <a:pPr lvl="2">
              <a:buFont typeface="Wingdings" panose="05000000000000000000" pitchFamily="2" charset="2"/>
              <a:buChar char="§"/>
            </a:pPr>
            <a:r>
              <a:rPr lang="en-US" dirty="0" smtClean="0"/>
              <a:t>Can be used on a location-by-location basis for more exact estimates</a:t>
            </a:r>
          </a:p>
          <a:p>
            <a:pPr lvl="2">
              <a:buFont typeface="Wingdings" panose="05000000000000000000" pitchFamily="2" charset="2"/>
              <a:buChar char="§"/>
            </a:pPr>
            <a:r>
              <a:rPr lang="en-US" dirty="0" smtClean="0"/>
              <a:t>Can be manipulated to fit your specific business and implementation scale</a:t>
            </a:r>
          </a:p>
          <a:p>
            <a:pPr>
              <a:buFont typeface="Wingdings" panose="05000000000000000000" pitchFamily="2" charset="2"/>
              <a:buChar char="Ø"/>
            </a:pPr>
            <a:r>
              <a:rPr lang="en-US" dirty="0" smtClean="0"/>
              <a:t>Request your supply chain partners to also investigate!</a:t>
            </a:r>
          </a:p>
        </p:txBody>
      </p:sp>
      <p:sp>
        <p:nvSpPr>
          <p:cNvPr id="4" name="Slide Number Placeholder 3"/>
          <p:cNvSpPr>
            <a:spLocks noGrp="1"/>
          </p:cNvSpPr>
          <p:nvPr>
            <p:ph type="sldNum" sz="quarter" idx="4"/>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29</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132006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a:bodyPr>
          <a:lstStyle/>
          <a:p>
            <a:pPr algn="l"/>
            <a:r>
              <a:rPr lang="en-US" dirty="0" smtClean="0"/>
              <a:t>Operational Inefficiencies /Challenges</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0" indent="0">
              <a:buNone/>
            </a:pPr>
            <a:r>
              <a:rPr lang="en-US" dirty="0" smtClean="0"/>
              <a:t>Manual Entry &amp; Insufficient Process Facing Companies Today:</a:t>
            </a:r>
          </a:p>
          <a:p>
            <a:pPr lvl="1"/>
            <a:r>
              <a:rPr lang="en-US" dirty="0" smtClean="0"/>
              <a:t>Inventory inaccuracies resulting in:</a:t>
            </a:r>
          </a:p>
          <a:p>
            <a:pPr lvl="2"/>
            <a:r>
              <a:rPr lang="en-US" dirty="0"/>
              <a:t>Delays between transaction occurrences and entry into system</a:t>
            </a:r>
          </a:p>
          <a:p>
            <a:pPr lvl="2"/>
            <a:r>
              <a:rPr lang="en-US" dirty="0"/>
              <a:t>L</a:t>
            </a:r>
            <a:r>
              <a:rPr lang="en-US" dirty="0" smtClean="0"/>
              <a:t>ost sales due to no inventory or not visible thru system </a:t>
            </a:r>
          </a:p>
          <a:p>
            <a:pPr lvl="2"/>
            <a:r>
              <a:rPr lang="en-US" dirty="0" smtClean="0"/>
              <a:t>Expired inventory that must be destroyed</a:t>
            </a:r>
          </a:p>
          <a:p>
            <a:pPr lvl="1"/>
            <a:r>
              <a:rPr lang="en-US" dirty="0" smtClean="0"/>
              <a:t>Increased delivery cost:</a:t>
            </a:r>
          </a:p>
          <a:p>
            <a:pPr lvl="2"/>
            <a:r>
              <a:rPr lang="en-US" dirty="0" smtClean="0"/>
              <a:t>Delivery of incorrect product resulting in additional trips to deliver correct product</a:t>
            </a:r>
          </a:p>
          <a:p>
            <a:pPr lvl="2"/>
            <a:r>
              <a:rPr lang="en-US" dirty="0" smtClean="0"/>
              <a:t>Partial deliveries due to product shortages at time of initial load</a:t>
            </a:r>
          </a:p>
          <a:p>
            <a:pPr lvl="2"/>
            <a:r>
              <a:rPr lang="en-US" dirty="0" smtClean="0"/>
              <a:t>Length of time to complete fulfillment of orders</a:t>
            </a:r>
          </a:p>
          <a:p>
            <a:pPr lvl="1"/>
            <a:r>
              <a:rPr lang="en-US" dirty="0" smtClean="0"/>
              <a:t>Inefficient use of Resources.</a:t>
            </a:r>
          </a:p>
          <a:p>
            <a:pPr lvl="2"/>
            <a:r>
              <a:rPr lang="en-US" dirty="0" smtClean="0"/>
              <a:t>Missed transactions never captured</a:t>
            </a:r>
          </a:p>
          <a:p>
            <a:pPr lvl="1"/>
            <a:r>
              <a:rPr lang="en-US" dirty="0" smtClean="0"/>
              <a:t>Scalability - ability to efficiently expand process as needed</a:t>
            </a:r>
          </a:p>
          <a:p>
            <a:endParaRPr lang="en-US" dirty="0"/>
          </a:p>
        </p:txBody>
      </p:sp>
      <p:sp>
        <p:nvSpPr>
          <p:cNvPr id="4"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3</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2272868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48151"/>
            <a:ext cx="9144000" cy="5143500"/>
          </a:xfrm>
          <a:prstGeom prst="rect">
            <a:avLst/>
          </a:prstGeom>
        </p:spPr>
      </p:pic>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30</a:t>
            </a:fld>
            <a:endParaRPr kumimoji="0" lang="en-US" sz="1400" b="1" i="0" u="none" strike="noStrike" kern="0" cap="none" spc="0" normalizeH="0" baseline="0" noProof="0" dirty="0">
              <a:ln>
                <a:noFill/>
              </a:ln>
              <a:solidFill>
                <a:srgbClr val="FFFFFF"/>
              </a:solidFill>
              <a:effectLst/>
              <a:uLnTx/>
              <a:uFillTx/>
            </a:endParaRPr>
          </a:p>
        </p:txBody>
      </p:sp>
      <p:sp>
        <p:nvSpPr>
          <p:cNvPr id="6" name="Text Placeholder 5"/>
          <p:cNvSpPr>
            <a:spLocks noGrp="1"/>
          </p:cNvSpPr>
          <p:nvPr>
            <p:ph type="body" idx="1"/>
          </p:nvPr>
        </p:nvSpPr>
        <p:spPr>
          <a:xfrm>
            <a:off x="914400" y="4876800"/>
            <a:ext cx="7772400" cy="1500187"/>
          </a:xfrm>
        </p:spPr>
        <p:txBody>
          <a:bodyPr anchor="ctr">
            <a:normAutofit/>
          </a:bodyPr>
          <a:lstStyle/>
          <a:p>
            <a:pPr algn="ctr"/>
            <a:r>
              <a:rPr lang="en-US" sz="4400" dirty="0" smtClean="0">
                <a:solidFill>
                  <a:schemeClr val="bg1"/>
                </a:solidFill>
              </a:rPr>
              <a:t>YOU </a:t>
            </a:r>
            <a:r>
              <a:rPr lang="en-US" sz="4400" b="1" u="sng" dirty="0" smtClean="0">
                <a:solidFill>
                  <a:schemeClr val="bg1"/>
                </a:solidFill>
              </a:rPr>
              <a:t>CAN</a:t>
            </a:r>
            <a:r>
              <a:rPr lang="en-US" sz="4400" dirty="0" smtClean="0">
                <a:solidFill>
                  <a:schemeClr val="bg1"/>
                </a:solidFill>
              </a:rPr>
              <a:t> HANDLE THE TRUTH!!</a:t>
            </a:r>
            <a:endParaRPr lang="en-US" sz="4400" dirty="0">
              <a:solidFill>
                <a:schemeClr val="bg1"/>
              </a:solidFill>
            </a:endParaRPr>
          </a:p>
        </p:txBody>
      </p:sp>
      <p:sp>
        <p:nvSpPr>
          <p:cNvPr id="5" name="Text Placeholder 5"/>
          <p:cNvSpPr txBox="1">
            <a:spLocks/>
          </p:cNvSpPr>
          <p:nvPr/>
        </p:nvSpPr>
        <p:spPr>
          <a:xfrm>
            <a:off x="685800" y="381000"/>
            <a:ext cx="7772400" cy="1500187"/>
          </a:xfrm>
          <a:prstGeom prst="rect">
            <a:avLst/>
          </a:prstGeom>
        </p:spPr>
        <p:txBody>
          <a:bodyPr vert="horz" lIns="91440" tIns="45720" rIns="91440" bIns="45720" rtlCol="0" anchor="ctr">
            <a:normAutofit/>
          </a:bodyPr>
          <a:lstStyle>
            <a:lvl1pPr marL="0" marR="0" indent="0" algn="l" defTabSz="914400" rtl="0" eaLnBrk="1" fontAlgn="auto" latinLnBrk="0" hangingPunct="1">
              <a:lnSpc>
                <a:spcPct val="100000"/>
              </a:lnSpc>
              <a:spcBef>
                <a:spcPct val="20000"/>
              </a:spcBef>
              <a:spcAft>
                <a:spcPts val="0"/>
              </a:spcAft>
              <a:buClr>
                <a:srgbClr val="4F81BD"/>
              </a:buClr>
              <a:buSzPct val="85000"/>
              <a:buFont typeface="Arial" pitchFamily="34" charset="0"/>
              <a:buNone/>
              <a:tabLst/>
              <a:defRPr sz="2000" kern="1200">
                <a:solidFill>
                  <a:schemeClr val="tx1">
                    <a:tint val="75000"/>
                  </a:schemeClr>
                </a:solidFill>
                <a:latin typeface="+mn-lt"/>
                <a:ea typeface="+mn-ea"/>
                <a:cs typeface="+mn-cs"/>
              </a:defRPr>
            </a:lvl1pPr>
            <a:lvl2pPr marL="457200" marR="0" indent="0" algn="l" defTabSz="914400" rtl="0" eaLnBrk="1" fontAlgn="auto" latinLnBrk="0" hangingPunct="1">
              <a:lnSpc>
                <a:spcPct val="100000"/>
              </a:lnSpc>
              <a:spcBef>
                <a:spcPct val="20000"/>
              </a:spcBef>
              <a:spcAft>
                <a:spcPts val="0"/>
              </a:spcAft>
              <a:buClr>
                <a:srgbClr val="4F81BD"/>
              </a:buClr>
              <a:buSzPct val="85000"/>
              <a:buFont typeface="Arial" pitchFamily="34" charset="0"/>
              <a:buNone/>
              <a:tabLst/>
              <a:defRPr sz="1800" kern="1200">
                <a:solidFill>
                  <a:schemeClr val="tx1">
                    <a:tint val="75000"/>
                  </a:schemeClr>
                </a:solidFill>
                <a:latin typeface="+mn-lt"/>
                <a:ea typeface="+mn-ea"/>
                <a:cs typeface="+mn-cs"/>
              </a:defRPr>
            </a:lvl2pPr>
            <a:lvl3pPr marL="914400" marR="0" indent="0" algn="l" defTabSz="914400" rtl="0" eaLnBrk="1" fontAlgn="auto" latinLnBrk="0" hangingPunct="1">
              <a:lnSpc>
                <a:spcPct val="100000"/>
              </a:lnSpc>
              <a:spcBef>
                <a:spcPct val="20000"/>
              </a:spcBef>
              <a:spcAft>
                <a:spcPts val="0"/>
              </a:spcAft>
              <a:buClr>
                <a:srgbClr val="4F81BD"/>
              </a:buClr>
              <a:buSzPct val="90000"/>
              <a:buFont typeface="Arial" pitchFamily="34" charset="0"/>
              <a:buNone/>
              <a:tabLst/>
              <a:defRPr sz="1600" kern="1200">
                <a:solidFill>
                  <a:schemeClr val="tx1">
                    <a:tint val="75000"/>
                  </a:schemeClr>
                </a:solidFill>
                <a:latin typeface="+mn-lt"/>
                <a:ea typeface="+mn-ea"/>
                <a:cs typeface="+mn-cs"/>
              </a:defRPr>
            </a:lvl3pPr>
            <a:lvl4pPr marL="1371600" marR="0" indent="0" algn="l" defTabSz="914400" rtl="0" eaLnBrk="1" fontAlgn="auto" latinLnBrk="0" hangingPunct="1">
              <a:lnSpc>
                <a:spcPct val="100000"/>
              </a:lnSpc>
              <a:spcBef>
                <a:spcPct val="20000"/>
              </a:spcBef>
              <a:spcAft>
                <a:spcPts val="0"/>
              </a:spcAft>
              <a:buClr>
                <a:srgbClr val="4F81BD"/>
              </a:buClr>
              <a:buSzTx/>
              <a:buFont typeface="Arial" pitchFamily="34" charset="0"/>
              <a:buNone/>
              <a:tabLst/>
              <a:defRPr sz="1400" kern="1200">
                <a:solidFill>
                  <a:schemeClr val="tx1">
                    <a:tint val="75000"/>
                  </a:schemeClr>
                </a:solidFill>
                <a:latin typeface="+mn-lt"/>
                <a:ea typeface="+mn-ea"/>
                <a:cs typeface="+mn-cs"/>
              </a:defRPr>
            </a:lvl4pPr>
            <a:lvl5pPr marL="1828800" marR="0" indent="0" algn="l" defTabSz="914400" rtl="0" eaLnBrk="1" fontAlgn="auto" latinLnBrk="0" hangingPunct="1">
              <a:lnSpc>
                <a:spcPct val="100000"/>
              </a:lnSpc>
              <a:spcBef>
                <a:spcPct val="20000"/>
              </a:spcBef>
              <a:spcAft>
                <a:spcPts val="0"/>
              </a:spcAft>
              <a:buClr>
                <a:srgbClr val="4F81BD"/>
              </a:buClr>
              <a:buSzPct val="100000"/>
              <a:buFont typeface="Arial" pitchFamily="34" charset="0"/>
              <a:buNone/>
              <a:tabLst/>
              <a:defRPr sz="1400" kern="1200">
                <a:solidFill>
                  <a:schemeClr val="tx1">
                    <a:tint val="75000"/>
                  </a:schemeClr>
                </a:solidFill>
                <a:latin typeface="+mn-lt"/>
                <a:ea typeface="+mn-ea"/>
                <a:cs typeface="+mn-cs"/>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pPr algn="ctr"/>
            <a:r>
              <a:rPr lang="en-US" sz="4400" dirty="0" smtClean="0">
                <a:solidFill>
                  <a:schemeClr val="bg1"/>
                </a:solidFill>
              </a:rPr>
              <a:t>Did you order the bar-codes?!</a:t>
            </a:r>
            <a:endParaRPr lang="en-US" sz="4400" dirty="0">
              <a:solidFill>
                <a:schemeClr val="bg1"/>
              </a:solidFill>
            </a:endParaRPr>
          </a:p>
        </p:txBody>
      </p:sp>
    </p:spTree>
    <p:extLst>
      <p:ext uri="{BB962C8B-B14F-4D97-AF65-F5344CB8AC3E}">
        <p14:creationId xmlns:p14="http://schemas.microsoft.com/office/powerpoint/2010/main" val="25745504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31</a:t>
            </a:fld>
            <a:endParaRPr kumimoji="0" lang="en-US" sz="1400" b="1" i="0" u="none" strike="noStrike" kern="0" cap="none" spc="0" normalizeH="0" baseline="0" noProof="0" dirty="0">
              <a:ln>
                <a:noFill/>
              </a:ln>
              <a:solidFill>
                <a:srgbClr val="FFFFFF"/>
              </a:solidFill>
              <a:effectLst/>
              <a:uLnTx/>
              <a:uFillTx/>
            </a:endParaRPr>
          </a:p>
        </p:txBody>
      </p:sp>
      <p:sp>
        <p:nvSpPr>
          <p:cNvPr id="6" name="Text Placeholder 5"/>
          <p:cNvSpPr>
            <a:spLocks noGrp="1"/>
          </p:cNvSpPr>
          <p:nvPr>
            <p:ph type="body" idx="1"/>
          </p:nvPr>
        </p:nvSpPr>
        <p:spPr/>
        <p:txBody>
          <a:bodyPr anchor="ctr">
            <a:normAutofit/>
          </a:bodyPr>
          <a:lstStyle/>
          <a:p>
            <a:pPr algn="ctr"/>
            <a:r>
              <a:rPr lang="en-US" sz="4400" dirty="0" smtClean="0">
                <a:solidFill>
                  <a:schemeClr val="tx1"/>
                </a:solidFill>
              </a:rPr>
              <a:t>Questions &amp; Discussion</a:t>
            </a:r>
            <a:endParaRPr lang="en-US" sz="4400" dirty="0">
              <a:solidFill>
                <a:schemeClr val="tx1"/>
              </a:solidFill>
            </a:endParaRPr>
          </a:p>
        </p:txBody>
      </p:sp>
    </p:spTree>
    <p:extLst>
      <p:ext uri="{BB962C8B-B14F-4D97-AF65-F5344CB8AC3E}">
        <p14:creationId xmlns:p14="http://schemas.microsoft.com/office/powerpoint/2010/main" val="32706311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32</a:t>
            </a:fld>
            <a:endParaRPr kumimoji="0" lang="en-US" sz="1400" b="1" i="0" u="none" strike="noStrike" kern="0" cap="none" spc="0" normalizeH="0" baseline="0" noProof="0" dirty="0">
              <a:ln>
                <a:noFill/>
              </a:ln>
              <a:solidFill>
                <a:srgbClr val="FFFFFF"/>
              </a:solidFill>
              <a:effectLst/>
              <a:uLnTx/>
              <a:uFillTx/>
            </a:endParaRPr>
          </a:p>
        </p:txBody>
      </p:sp>
      <p:sp>
        <p:nvSpPr>
          <p:cNvPr id="6" name="Text Placeholder 5"/>
          <p:cNvSpPr>
            <a:spLocks noGrp="1"/>
          </p:cNvSpPr>
          <p:nvPr>
            <p:ph type="body" idx="1"/>
          </p:nvPr>
        </p:nvSpPr>
        <p:spPr/>
        <p:txBody>
          <a:bodyPr anchor="ctr">
            <a:normAutofit/>
          </a:bodyPr>
          <a:lstStyle/>
          <a:p>
            <a:pPr algn="ctr"/>
            <a:r>
              <a:rPr lang="en-US" sz="4400" dirty="0" smtClean="0">
                <a:solidFill>
                  <a:schemeClr val="tx1"/>
                </a:solidFill>
              </a:rPr>
              <a:t>Thank you!</a:t>
            </a:r>
            <a:endParaRPr lang="en-US" sz="4400" dirty="0">
              <a:solidFill>
                <a:schemeClr val="tx1"/>
              </a:solidFill>
            </a:endParaRPr>
          </a:p>
        </p:txBody>
      </p:sp>
    </p:spTree>
    <p:extLst>
      <p:ext uri="{BB962C8B-B14F-4D97-AF65-F5344CB8AC3E}">
        <p14:creationId xmlns:p14="http://schemas.microsoft.com/office/powerpoint/2010/main" val="3838113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0499"/>
            <a:ext cx="8229600" cy="1143000"/>
          </a:xfrm>
        </p:spPr>
        <p:txBody>
          <a:bodyPr anchor="t"/>
          <a:lstStyle/>
          <a:p>
            <a:r>
              <a:rPr lang="en-US" dirty="0" smtClean="0"/>
              <a:t>Discovery Phase</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sz="2800" dirty="0" smtClean="0"/>
              <a:t>Process Review</a:t>
            </a:r>
          </a:p>
          <a:p>
            <a:pPr lvl="1"/>
            <a:r>
              <a:rPr lang="en-US" dirty="0" smtClean="0"/>
              <a:t>Receiving</a:t>
            </a:r>
          </a:p>
          <a:p>
            <a:pPr lvl="1"/>
            <a:r>
              <a:rPr lang="en-US" dirty="0" smtClean="0"/>
              <a:t>Picking</a:t>
            </a:r>
          </a:p>
          <a:p>
            <a:pPr lvl="1"/>
            <a:r>
              <a:rPr lang="en-US" dirty="0" smtClean="0"/>
              <a:t>Shipping</a:t>
            </a:r>
          </a:p>
          <a:p>
            <a:pPr lvl="1"/>
            <a:r>
              <a:rPr lang="en-US" dirty="0" smtClean="0"/>
              <a:t>Cycle Counts</a:t>
            </a:r>
          </a:p>
          <a:p>
            <a:r>
              <a:rPr lang="en-US" sz="2800" dirty="0">
                <a:solidFill>
                  <a:schemeClr val="bg1">
                    <a:lumMod val="65000"/>
                  </a:schemeClr>
                </a:solidFill>
              </a:rPr>
              <a:t>People</a:t>
            </a:r>
          </a:p>
          <a:p>
            <a:pPr lvl="1"/>
            <a:r>
              <a:rPr lang="en-US" dirty="0" smtClean="0">
                <a:solidFill>
                  <a:schemeClr val="bg1">
                    <a:lumMod val="65000"/>
                  </a:schemeClr>
                </a:solidFill>
              </a:rPr>
              <a:t>Training</a:t>
            </a:r>
            <a:endParaRPr lang="en-US" dirty="0">
              <a:solidFill>
                <a:schemeClr val="bg1">
                  <a:lumMod val="65000"/>
                </a:schemeClr>
              </a:solidFill>
            </a:endParaRPr>
          </a:p>
          <a:p>
            <a:pPr lvl="1"/>
            <a:r>
              <a:rPr lang="en-US" dirty="0" smtClean="0">
                <a:solidFill>
                  <a:schemeClr val="bg1">
                    <a:lumMod val="65000"/>
                  </a:schemeClr>
                </a:solidFill>
              </a:rPr>
              <a:t>New Processes or Roles</a:t>
            </a:r>
            <a:endParaRPr lang="en-US" dirty="0">
              <a:solidFill>
                <a:schemeClr val="bg1">
                  <a:lumMod val="65000"/>
                </a:schemeClr>
              </a:solidFill>
            </a:endParaRPr>
          </a:p>
          <a:p>
            <a:r>
              <a:rPr lang="en-US" sz="2800" dirty="0" smtClean="0">
                <a:solidFill>
                  <a:schemeClr val="bg1">
                    <a:lumMod val="65000"/>
                  </a:schemeClr>
                </a:solidFill>
              </a:rPr>
              <a:t>Technology</a:t>
            </a:r>
            <a:r>
              <a:rPr lang="en-US" dirty="0" smtClean="0">
                <a:solidFill>
                  <a:schemeClr val="bg1">
                    <a:lumMod val="65000"/>
                  </a:schemeClr>
                </a:solidFill>
              </a:rPr>
              <a:t> </a:t>
            </a:r>
            <a:r>
              <a:rPr lang="en-US" dirty="0">
                <a:solidFill>
                  <a:schemeClr val="bg1">
                    <a:lumMod val="65000"/>
                  </a:schemeClr>
                </a:solidFill>
              </a:rPr>
              <a:t>Solution </a:t>
            </a:r>
            <a:r>
              <a:rPr lang="en-US" dirty="0" smtClean="0">
                <a:solidFill>
                  <a:schemeClr val="bg1">
                    <a:lumMod val="65000"/>
                  </a:schemeClr>
                </a:solidFill>
              </a:rPr>
              <a:t>Options</a:t>
            </a:r>
          </a:p>
          <a:p>
            <a:pPr lvl="1"/>
            <a:r>
              <a:rPr lang="en-US" dirty="0" smtClean="0">
                <a:solidFill>
                  <a:schemeClr val="bg1">
                    <a:lumMod val="65000"/>
                  </a:schemeClr>
                </a:solidFill>
              </a:rPr>
              <a:t>Equipment &amp; Infrastructure Costs</a:t>
            </a:r>
          </a:p>
          <a:p>
            <a:pPr lvl="1"/>
            <a:r>
              <a:rPr lang="en-US" dirty="0" smtClean="0">
                <a:solidFill>
                  <a:schemeClr val="bg1">
                    <a:lumMod val="65000"/>
                  </a:schemeClr>
                </a:solidFill>
              </a:rPr>
              <a:t>Project Costs</a:t>
            </a:r>
          </a:p>
          <a:p>
            <a:r>
              <a:rPr lang="en-US" dirty="0" smtClean="0">
                <a:solidFill>
                  <a:schemeClr val="bg1">
                    <a:lumMod val="65000"/>
                  </a:schemeClr>
                </a:solidFill>
              </a:rPr>
              <a:t>Value </a:t>
            </a:r>
            <a:r>
              <a:rPr lang="en-US" sz="2800" dirty="0" smtClean="0">
                <a:solidFill>
                  <a:schemeClr val="bg1">
                    <a:lumMod val="65000"/>
                  </a:schemeClr>
                </a:solidFill>
              </a:rPr>
              <a:t>Capture</a:t>
            </a:r>
            <a:r>
              <a:rPr lang="en-US" dirty="0" smtClean="0">
                <a:solidFill>
                  <a:schemeClr val="bg1">
                    <a:lumMod val="65000"/>
                  </a:schemeClr>
                </a:solidFill>
              </a:rPr>
              <a:t> (ROI)</a:t>
            </a:r>
          </a:p>
          <a:p>
            <a:endParaRPr lang="en-US" dirty="0">
              <a:solidFill>
                <a:schemeClr val="bg1">
                  <a:lumMod val="65000"/>
                </a:schemeClr>
              </a:solidFill>
            </a:endParaRPr>
          </a:p>
          <a:p>
            <a:pPr lvl="1"/>
            <a:endParaRPr lang="en-US" sz="2800" dirty="0" smtClean="0"/>
          </a:p>
        </p:txBody>
      </p:sp>
      <p:pic>
        <p:nvPicPr>
          <p:cNvPr id="4"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33400"/>
            <a:ext cx="3972665" cy="2728557"/>
          </a:xfrm>
          <a:prstGeom prst="rect">
            <a:avLst/>
          </a:prstGeom>
        </p:spPr>
      </p:pic>
      <p:sp>
        <p:nvSpPr>
          <p:cNvPr id="5"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4</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1732996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3048000"/>
            <a:ext cx="7772400" cy="1362075"/>
          </a:xfrm>
        </p:spPr>
        <p:txBody>
          <a:bodyPr/>
          <a:lstStyle/>
          <a:p>
            <a:r>
              <a:rPr lang="en-US" dirty="0" smtClean="0"/>
              <a:t>Interactive Group Activity</a:t>
            </a:r>
            <a:endParaRPr lang="en-US" dirty="0"/>
          </a:p>
        </p:txBody>
      </p:sp>
      <p:sp>
        <p:nvSpPr>
          <p:cNvPr id="4" name="Slide Number Placeholder 3"/>
          <p:cNvSpPr>
            <a:spLocks noGrp="1"/>
          </p:cNvSpPr>
          <p:nvPr>
            <p:ph type="sldNum" sz="quarter" idx="12"/>
          </p:nvPr>
        </p:nvSpPr>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5</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551900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Interactive Group Activity</a:t>
            </a:r>
            <a:endParaRPr lang="en-US" dirty="0"/>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smtClean="0"/>
          </a:p>
          <a:p>
            <a:endParaRPr lang="en-US" dirty="0"/>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3" name="Rectangle 2"/>
          <p:cNvSpPr/>
          <p:nvPr/>
        </p:nvSpPr>
        <p:spPr>
          <a:xfrm>
            <a:off x="457200" y="1581600"/>
            <a:ext cx="8229600" cy="42858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Flowchart: Connector 4"/>
          <p:cNvSpPr/>
          <p:nvPr/>
        </p:nvSpPr>
        <p:spPr>
          <a:xfrm>
            <a:off x="2377554" y="273855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Flowchart: Connector 8"/>
          <p:cNvSpPr/>
          <p:nvPr/>
        </p:nvSpPr>
        <p:spPr>
          <a:xfrm>
            <a:off x="2377554" y="3735313"/>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539354" y="2302243"/>
            <a:ext cx="1981200" cy="369332"/>
          </a:xfrm>
          <a:prstGeom prst="rect">
            <a:avLst/>
          </a:prstGeom>
          <a:noFill/>
        </p:spPr>
        <p:txBody>
          <a:bodyPr wrap="square" rtlCol="0">
            <a:spAutoFit/>
          </a:bodyPr>
          <a:lstStyle/>
          <a:p>
            <a:r>
              <a:rPr lang="en-US" dirty="0" smtClean="0"/>
              <a:t>Person A  (Manual)</a:t>
            </a:r>
            <a:endParaRPr lang="en-US" dirty="0"/>
          </a:p>
        </p:txBody>
      </p:sp>
      <p:sp>
        <p:nvSpPr>
          <p:cNvPr id="11" name="TextBox 10"/>
          <p:cNvSpPr txBox="1"/>
          <p:nvPr/>
        </p:nvSpPr>
        <p:spPr>
          <a:xfrm>
            <a:off x="3581400" y="1143000"/>
            <a:ext cx="1981200" cy="369332"/>
          </a:xfrm>
          <a:prstGeom prst="rect">
            <a:avLst/>
          </a:prstGeom>
          <a:noFill/>
        </p:spPr>
        <p:txBody>
          <a:bodyPr wrap="square" rtlCol="0">
            <a:spAutoFit/>
          </a:bodyPr>
          <a:lstStyle/>
          <a:p>
            <a:r>
              <a:rPr lang="en-US" dirty="0" smtClean="0"/>
              <a:t>Conference Room</a:t>
            </a:r>
            <a:endParaRPr lang="en-US" dirty="0"/>
          </a:p>
        </p:txBody>
      </p:sp>
      <p:sp>
        <p:nvSpPr>
          <p:cNvPr id="12" name="Flowchart: Connector 11"/>
          <p:cNvSpPr/>
          <p:nvPr/>
        </p:nvSpPr>
        <p:spPr>
          <a:xfrm>
            <a:off x="7848600" y="351941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7010400" y="3048000"/>
            <a:ext cx="1981200" cy="369332"/>
          </a:xfrm>
          <a:prstGeom prst="rect">
            <a:avLst/>
          </a:prstGeom>
          <a:noFill/>
        </p:spPr>
        <p:txBody>
          <a:bodyPr wrap="square" rtlCol="0">
            <a:spAutoFit/>
          </a:bodyPr>
          <a:lstStyle/>
          <a:p>
            <a:r>
              <a:rPr lang="en-US" dirty="0" smtClean="0"/>
              <a:t>Person C  (Office)</a:t>
            </a:r>
            <a:endParaRPr lang="en-US" dirty="0"/>
          </a:p>
        </p:txBody>
      </p:sp>
      <p:sp>
        <p:nvSpPr>
          <p:cNvPr id="16" name="Rectangle 15"/>
          <p:cNvSpPr/>
          <p:nvPr/>
        </p:nvSpPr>
        <p:spPr>
          <a:xfrm>
            <a:off x="457200" y="2738550"/>
            <a:ext cx="990600" cy="17479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3810000" y="4997600"/>
            <a:ext cx="1600200" cy="873975"/>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4000500" y="5249921"/>
            <a:ext cx="1143000" cy="369332"/>
          </a:xfrm>
          <a:prstGeom prst="rect">
            <a:avLst/>
          </a:prstGeom>
          <a:noFill/>
        </p:spPr>
        <p:txBody>
          <a:bodyPr wrap="square" rtlCol="0">
            <a:spAutoFit/>
          </a:bodyPr>
          <a:lstStyle/>
          <a:p>
            <a:r>
              <a:rPr lang="en-US" dirty="0" smtClean="0"/>
              <a:t>Inventory</a:t>
            </a:r>
            <a:endParaRPr lang="en-US" dirty="0"/>
          </a:p>
        </p:txBody>
      </p:sp>
      <p:sp>
        <p:nvSpPr>
          <p:cNvPr id="19" name="TextBox 18"/>
          <p:cNvSpPr txBox="1"/>
          <p:nvPr/>
        </p:nvSpPr>
        <p:spPr>
          <a:xfrm>
            <a:off x="609600" y="3417332"/>
            <a:ext cx="838200" cy="369332"/>
          </a:xfrm>
          <a:prstGeom prst="rect">
            <a:avLst/>
          </a:prstGeom>
          <a:noFill/>
        </p:spPr>
        <p:txBody>
          <a:bodyPr wrap="square" rtlCol="0">
            <a:spAutoFit/>
          </a:bodyPr>
          <a:lstStyle/>
          <a:p>
            <a:r>
              <a:rPr lang="en-US" dirty="0" smtClean="0"/>
              <a:t>Dock</a:t>
            </a:r>
            <a:endParaRPr lang="en-US" dirty="0"/>
          </a:p>
        </p:txBody>
      </p:sp>
      <p:sp>
        <p:nvSpPr>
          <p:cNvPr id="10" name="TextBox 9"/>
          <p:cNvSpPr txBox="1"/>
          <p:nvPr/>
        </p:nvSpPr>
        <p:spPr>
          <a:xfrm>
            <a:off x="1501254" y="3222828"/>
            <a:ext cx="2057400" cy="369332"/>
          </a:xfrm>
          <a:prstGeom prst="rect">
            <a:avLst/>
          </a:prstGeom>
          <a:noFill/>
        </p:spPr>
        <p:txBody>
          <a:bodyPr wrap="square" rtlCol="0">
            <a:spAutoFit/>
          </a:bodyPr>
          <a:lstStyle/>
          <a:p>
            <a:r>
              <a:rPr lang="en-US" dirty="0" smtClean="0"/>
              <a:t>Person B  (Barcode)</a:t>
            </a:r>
            <a:endParaRPr lang="en-US" dirty="0"/>
          </a:p>
        </p:txBody>
      </p:sp>
      <p:sp>
        <p:nvSpPr>
          <p:cNvPr id="32"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6</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4940486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Interactive Group Activity</a:t>
            </a:r>
            <a:endParaRPr lang="en-US" dirty="0"/>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smtClean="0"/>
          </a:p>
          <a:p>
            <a:endParaRPr lang="en-US" dirty="0"/>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3" name="Rectangle 2"/>
          <p:cNvSpPr/>
          <p:nvPr/>
        </p:nvSpPr>
        <p:spPr>
          <a:xfrm>
            <a:off x="457200" y="1581600"/>
            <a:ext cx="8229600" cy="42858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Flowchart: Connector 4"/>
          <p:cNvSpPr/>
          <p:nvPr/>
        </p:nvSpPr>
        <p:spPr>
          <a:xfrm>
            <a:off x="2377554" y="273855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Flowchart: Connector 8"/>
          <p:cNvSpPr/>
          <p:nvPr/>
        </p:nvSpPr>
        <p:spPr>
          <a:xfrm>
            <a:off x="2377554" y="3735313"/>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581400" y="1143000"/>
            <a:ext cx="1981200" cy="369332"/>
          </a:xfrm>
          <a:prstGeom prst="rect">
            <a:avLst/>
          </a:prstGeom>
          <a:noFill/>
        </p:spPr>
        <p:txBody>
          <a:bodyPr wrap="square" rtlCol="0">
            <a:spAutoFit/>
          </a:bodyPr>
          <a:lstStyle/>
          <a:p>
            <a:r>
              <a:rPr lang="en-US" dirty="0" smtClean="0"/>
              <a:t>Conference Room</a:t>
            </a:r>
            <a:endParaRPr lang="en-US" dirty="0"/>
          </a:p>
        </p:txBody>
      </p:sp>
      <p:sp>
        <p:nvSpPr>
          <p:cNvPr id="12" name="Flowchart: Connector 11"/>
          <p:cNvSpPr/>
          <p:nvPr/>
        </p:nvSpPr>
        <p:spPr>
          <a:xfrm>
            <a:off x="7848600" y="351941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7010400" y="3048000"/>
            <a:ext cx="1981200" cy="369332"/>
          </a:xfrm>
          <a:prstGeom prst="rect">
            <a:avLst/>
          </a:prstGeom>
          <a:noFill/>
        </p:spPr>
        <p:txBody>
          <a:bodyPr wrap="square" rtlCol="0">
            <a:spAutoFit/>
          </a:bodyPr>
          <a:lstStyle/>
          <a:p>
            <a:r>
              <a:rPr lang="en-US" dirty="0" smtClean="0"/>
              <a:t>Person C  (Office)</a:t>
            </a:r>
            <a:endParaRPr lang="en-US" dirty="0"/>
          </a:p>
        </p:txBody>
      </p:sp>
      <p:sp>
        <p:nvSpPr>
          <p:cNvPr id="16" name="Rectangle 15"/>
          <p:cNvSpPr/>
          <p:nvPr/>
        </p:nvSpPr>
        <p:spPr>
          <a:xfrm>
            <a:off x="457200" y="2738550"/>
            <a:ext cx="990600" cy="17479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3810000" y="4997600"/>
            <a:ext cx="1600200" cy="873975"/>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4000500" y="5249921"/>
            <a:ext cx="1143000" cy="369332"/>
          </a:xfrm>
          <a:prstGeom prst="rect">
            <a:avLst/>
          </a:prstGeom>
          <a:noFill/>
        </p:spPr>
        <p:txBody>
          <a:bodyPr wrap="square" rtlCol="0">
            <a:spAutoFit/>
          </a:bodyPr>
          <a:lstStyle/>
          <a:p>
            <a:r>
              <a:rPr lang="en-US" dirty="0" smtClean="0"/>
              <a:t>Inventory</a:t>
            </a:r>
            <a:endParaRPr lang="en-US" dirty="0"/>
          </a:p>
        </p:txBody>
      </p:sp>
      <p:sp>
        <p:nvSpPr>
          <p:cNvPr id="19" name="TextBox 18"/>
          <p:cNvSpPr txBox="1"/>
          <p:nvPr/>
        </p:nvSpPr>
        <p:spPr>
          <a:xfrm>
            <a:off x="609600" y="3417332"/>
            <a:ext cx="838200" cy="369332"/>
          </a:xfrm>
          <a:prstGeom prst="rect">
            <a:avLst/>
          </a:prstGeom>
          <a:noFill/>
        </p:spPr>
        <p:txBody>
          <a:bodyPr wrap="square" rtlCol="0">
            <a:spAutoFit/>
          </a:bodyPr>
          <a:lstStyle/>
          <a:p>
            <a:r>
              <a:rPr lang="en-US" dirty="0" smtClean="0"/>
              <a:t>Dock</a:t>
            </a:r>
            <a:endParaRPr lang="en-US" dirty="0"/>
          </a:p>
        </p:txBody>
      </p:sp>
      <p:sp>
        <p:nvSpPr>
          <p:cNvPr id="30" name="Flowchart: Connector 29"/>
          <p:cNvSpPr/>
          <p:nvPr/>
        </p:nvSpPr>
        <p:spPr>
          <a:xfrm>
            <a:off x="4419600" y="4518043"/>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Flowchart: Connector 30"/>
          <p:cNvSpPr/>
          <p:nvPr/>
        </p:nvSpPr>
        <p:spPr>
          <a:xfrm>
            <a:off x="3398577" y="4664052"/>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3" name="Straight Arrow Connector 32"/>
          <p:cNvCxnSpPr>
            <a:stCxn id="5" idx="5"/>
            <a:endCxn id="30" idx="1"/>
          </p:cNvCxnSpPr>
          <p:nvPr/>
        </p:nvCxnSpPr>
        <p:spPr>
          <a:xfrm>
            <a:off x="2637717" y="2990775"/>
            <a:ext cx="1826520" cy="157054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9" idx="5"/>
            <a:endCxn id="31" idx="1"/>
          </p:cNvCxnSpPr>
          <p:nvPr/>
        </p:nvCxnSpPr>
        <p:spPr>
          <a:xfrm>
            <a:off x="2637717" y="3987538"/>
            <a:ext cx="805497" cy="7197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4768702" y="4518498"/>
            <a:ext cx="1981200" cy="369332"/>
          </a:xfrm>
          <a:prstGeom prst="rect">
            <a:avLst/>
          </a:prstGeom>
          <a:noFill/>
        </p:spPr>
        <p:txBody>
          <a:bodyPr wrap="square" rtlCol="0">
            <a:spAutoFit/>
          </a:bodyPr>
          <a:lstStyle/>
          <a:p>
            <a:r>
              <a:rPr lang="en-US" dirty="0" smtClean="0"/>
              <a:t>Person A  (Manual)</a:t>
            </a:r>
            <a:endParaRPr lang="en-US" dirty="0"/>
          </a:p>
        </p:txBody>
      </p:sp>
      <p:sp>
        <p:nvSpPr>
          <p:cNvPr id="51" name="TextBox 50"/>
          <p:cNvSpPr txBox="1"/>
          <p:nvPr/>
        </p:nvSpPr>
        <p:spPr>
          <a:xfrm>
            <a:off x="1219200" y="4686056"/>
            <a:ext cx="2057400" cy="369332"/>
          </a:xfrm>
          <a:prstGeom prst="rect">
            <a:avLst/>
          </a:prstGeom>
          <a:noFill/>
        </p:spPr>
        <p:txBody>
          <a:bodyPr wrap="square" rtlCol="0">
            <a:spAutoFit/>
          </a:bodyPr>
          <a:lstStyle/>
          <a:p>
            <a:r>
              <a:rPr lang="en-US" dirty="0" smtClean="0"/>
              <a:t>Person B  (Barcode)</a:t>
            </a:r>
            <a:endParaRPr lang="en-US" dirty="0"/>
          </a:p>
        </p:txBody>
      </p:sp>
      <p:sp>
        <p:nvSpPr>
          <p:cNvPr id="32"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7</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494048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Interactive Group Activity</a:t>
            </a:r>
            <a:endParaRPr lang="en-US" dirty="0"/>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smtClean="0"/>
          </a:p>
          <a:p>
            <a:endParaRPr lang="en-US" dirty="0"/>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3" name="Rectangle 2"/>
          <p:cNvSpPr/>
          <p:nvPr/>
        </p:nvSpPr>
        <p:spPr>
          <a:xfrm>
            <a:off x="457200" y="1581600"/>
            <a:ext cx="8229600" cy="42858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581400" y="1143000"/>
            <a:ext cx="1981200" cy="369332"/>
          </a:xfrm>
          <a:prstGeom prst="rect">
            <a:avLst/>
          </a:prstGeom>
          <a:noFill/>
        </p:spPr>
        <p:txBody>
          <a:bodyPr wrap="square" rtlCol="0">
            <a:spAutoFit/>
          </a:bodyPr>
          <a:lstStyle/>
          <a:p>
            <a:r>
              <a:rPr lang="en-US" dirty="0" smtClean="0"/>
              <a:t>Conference Room</a:t>
            </a:r>
            <a:endParaRPr lang="en-US" dirty="0"/>
          </a:p>
        </p:txBody>
      </p:sp>
      <p:sp>
        <p:nvSpPr>
          <p:cNvPr id="12" name="Flowchart: Connector 11"/>
          <p:cNvSpPr/>
          <p:nvPr/>
        </p:nvSpPr>
        <p:spPr>
          <a:xfrm>
            <a:off x="7848600" y="351941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7010400" y="3048000"/>
            <a:ext cx="1981200" cy="369332"/>
          </a:xfrm>
          <a:prstGeom prst="rect">
            <a:avLst/>
          </a:prstGeom>
          <a:noFill/>
        </p:spPr>
        <p:txBody>
          <a:bodyPr wrap="square" rtlCol="0">
            <a:spAutoFit/>
          </a:bodyPr>
          <a:lstStyle/>
          <a:p>
            <a:r>
              <a:rPr lang="en-US" dirty="0" smtClean="0"/>
              <a:t>Person C  (Office)</a:t>
            </a:r>
            <a:endParaRPr lang="en-US" dirty="0"/>
          </a:p>
        </p:txBody>
      </p:sp>
      <p:sp>
        <p:nvSpPr>
          <p:cNvPr id="16" name="Rectangle 15"/>
          <p:cNvSpPr/>
          <p:nvPr/>
        </p:nvSpPr>
        <p:spPr>
          <a:xfrm>
            <a:off x="457200" y="2738550"/>
            <a:ext cx="990600" cy="17479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3810000" y="4997600"/>
            <a:ext cx="1600200" cy="873975"/>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4000500" y="5249921"/>
            <a:ext cx="1143000" cy="369332"/>
          </a:xfrm>
          <a:prstGeom prst="rect">
            <a:avLst/>
          </a:prstGeom>
          <a:noFill/>
        </p:spPr>
        <p:txBody>
          <a:bodyPr wrap="square" rtlCol="0">
            <a:spAutoFit/>
          </a:bodyPr>
          <a:lstStyle/>
          <a:p>
            <a:r>
              <a:rPr lang="en-US" dirty="0" smtClean="0"/>
              <a:t>Inventory</a:t>
            </a:r>
            <a:endParaRPr lang="en-US" dirty="0"/>
          </a:p>
        </p:txBody>
      </p:sp>
      <p:sp>
        <p:nvSpPr>
          <p:cNvPr id="19" name="TextBox 18"/>
          <p:cNvSpPr txBox="1"/>
          <p:nvPr/>
        </p:nvSpPr>
        <p:spPr>
          <a:xfrm>
            <a:off x="609600" y="3417332"/>
            <a:ext cx="838200" cy="369332"/>
          </a:xfrm>
          <a:prstGeom prst="rect">
            <a:avLst/>
          </a:prstGeom>
          <a:noFill/>
        </p:spPr>
        <p:txBody>
          <a:bodyPr wrap="square" rtlCol="0">
            <a:spAutoFit/>
          </a:bodyPr>
          <a:lstStyle/>
          <a:p>
            <a:r>
              <a:rPr lang="en-US" dirty="0" smtClean="0"/>
              <a:t>Dock</a:t>
            </a:r>
            <a:endParaRPr lang="en-US" dirty="0"/>
          </a:p>
        </p:txBody>
      </p:sp>
      <p:sp>
        <p:nvSpPr>
          <p:cNvPr id="30" name="Flowchart: Connector 29"/>
          <p:cNvSpPr/>
          <p:nvPr/>
        </p:nvSpPr>
        <p:spPr>
          <a:xfrm>
            <a:off x="4419600" y="4518043"/>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Flowchart: Connector 30"/>
          <p:cNvSpPr/>
          <p:nvPr/>
        </p:nvSpPr>
        <p:spPr>
          <a:xfrm>
            <a:off x="3398577" y="4664052"/>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Flowchart: Connector 36"/>
          <p:cNvSpPr/>
          <p:nvPr/>
        </p:nvSpPr>
        <p:spPr>
          <a:xfrm>
            <a:off x="1547031" y="419100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Flowchart: Connector 37"/>
          <p:cNvSpPr/>
          <p:nvPr/>
        </p:nvSpPr>
        <p:spPr>
          <a:xfrm>
            <a:off x="1539354" y="3701239"/>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2" name="Straight Arrow Connector 41"/>
          <p:cNvCxnSpPr>
            <a:stCxn id="31" idx="2"/>
            <a:endCxn id="37" idx="6"/>
          </p:cNvCxnSpPr>
          <p:nvPr/>
        </p:nvCxnSpPr>
        <p:spPr>
          <a:xfrm flipH="1" flipV="1">
            <a:off x="1851831" y="4338750"/>
            <a:ext cx="1546746" cy="4730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a:stCxn id="30" idx="2"/>
            <a:endCxn id="38" idx="6"/>
          </p:cNvCxnSpPr>
          <p:nvPr/>
        </p:nvCxnSpPr>
        <p:spPr>
          <a:xfrm flipH="1" flipV="1">
            <a:off x="1844154" y="3848989"/>
            <a:ext cx="2575446" cy="81680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543923" y="4662713"/>
            <a:ext cx="2057400" cy="369332"/>
          </a:xfrm>
          <a:prstGeom prst="rect">
            <a:avLst/>
          </a:prstGeom>
          <a:noFill/>
        </p:spPr>
        <p:txBody>
          <a:bodyPr wrap="square" rtlCol="0">
            <a:spAutoFit/>
          </a:bodyPr>
          <a:lstStyle/>
          <a:p>
            <a:r>
              <a:rPr lang="en-US" dirty="0" smtClean="0"/>
              <a:t>Person B  (Barcode)</a:t>
            </a:r>
            <a:endParaRPr lang="en-US" dirty="0"/>
          </a:p>
        </p:txBody>
      </p:sp>
      <p:sp>
        <p:nvSpPr>
          <p:cNvPr id="54" name="TextBox 53"/>
          <p:cNvSpPr txBox="1"/>
          <p:nvPr/>
        </p:nvSpPr>
        <p:spPr>
          <a:xfrm>
            <a:off x="2141277" y="3664323"/>
            <a:ext cx="1981200" cy="369332"/>
          </a:xfrm>
          <a:prstGeom prst="rect">
            <a:avLst/>
          </a:prstGeom>
          <a:noFill/>
        </p:spPr>
        <p:txBody>
          <a:bodyPr wrap="square" rtlCol="0">
            <a:spAutoFit/>
          </a:bodyPr>
          <a:lstStyle/>
          <a:p>
            <a:r>
              <a:rPr lang="en-US" dirty="0" smtClean="0"/>
              <a:t>Person A  (Manual)</a:t>
            </a:r>
            <a:endParaRPr lang="en-US" dirty="0"/>
          </a:p>
        </p:txBody>
      </p:sp>
      <p:sp>
        <p:nvSpPr>
          <p:cNvPr id="32"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8</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494048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t>Interactive Group Activity</a:t>
            </a:r>
            <a:endParaRPr lang="en-US" dirty="0"/>
          </a:p>
        </p:txBody>
      </p:sp>
      <p:sp>
        <p:nvSpPr>
          <p:cNvPr id="7"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smtClean="0"/>
          </a:p>
          <a:p>
            <a:endParaRPr lang="en-US" dirty="0"/>
          </a:p>
        </p:txBody>
      </p:sp>
      <p:sp>
        <p:nvSpPr>
          <p:cNvPr id="8" name="Content Placeholder 2"/>
          <p:cNvSpPr txBox="1">
            <a:spLocks/>
          </p:cNvSpPr>
          <p:nvPr/>
        </p:nvSpPr>
        <p:spPr>
          <a:xfrm>
            <a:off x="609600" y="1581600"/>
            <a:ext cx="4495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400" dirty="0"/>
          </a:p>
        </p:txBody>
      </p:sp>
      <p:sp>
        <p:nvSpPr>
          <p:cNvPr id="3" name="Rectangle 2"/>
          <p:cNvSpPr/>
          <p:nvPr/>
        </p:nvSpPr>
        <p:spPr>
          <a:xfrm>
            <a:off x="457200" y="1581600"/>
            <a:ext cx="8229600" cy="4285800"/>
          </a:xfrm>
          <a:prstGeom prst="rect">
            <a:avLst/>
          </a:prstGeom>
          <a:solidFill>
            <a:schemeClr val="bg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581400" y="1143000"/>
            <a:ext cx="1981200" cy="369332"/>
          </a:xfrm>
          <a:prstGeom prst="rect">
            <a:avLst/>
          </a:prstGeom>
          <a:noFill/>
        </p:spPr>
        <p:txBody>
          <a:bodyPr wrap="square" rtlCol="0">
            <a:spAutoFit/>
          </a:bodyPr>
          <a:lstStyle/>
          <a:p>
            <a:r>
              <a:rPr lang="en-US" dirty="0" smtClean="0"/>
              <a:t>Conference Room</a:t>
            </a:r>
            <a:endParaRPr lang="en-US" dirty="0"/>
          </a:p>
        </p:txBody>
      </p:sp>
      <p:sp>
        <p:nvSpPr>
          <p:cNvPr id="12" name="Flowchart: Connector 11"/>
          <p:cNvSpPr/>
          <p:nvPr/>
        </p:nvSpPr>
        <p:spPr>
          <a:xfrm>
            <a:off x="7848600" y="351941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7010400" y="3048000"/>
            <a:ext cx="1981200" cy="369332"/>
          </a:xfrm>
          <a:prstGeom prst="rect">
            <a:avLst/>
          </a:prstGeom>
          <a:noFill/>
        </p:spPr>
        <p:txBody>
          <a:bodyPr wrap="square" rtlCol="0">
            <a:spAutoFit/>
          </a:bodyPr>
          <a:lstStyle/>
          <a:p>
            <a:r>
              <a:rPr lang="en-US" dirty="0" smtClean="0"/>
              <a:t>Person C  (Office)</a:t>
            </a:r>
            <a:endParaRPr lang="en-US" dirty="0"/>
          </a:p>
        </p:txBody>
      </p:sp>
      <p:sp>
        <p:nvSpPr>
          <p:cNvPr id="16" name="Rectangle 15"/>
          <p:cNvSpPr/>
          <p:nvPr/>
        </p:nvSpPr>
        <p:spPr>
          <a:xfrm>
            <a:off x="457200" y="2738550"/>
            <a:ext cx="990600" cy="174795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3810000" y="4997600"/>
            <a:ext cx="1600200" cy="873975"/>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4000500" y="5249921"/>
            <a:ext cx="1143000" cy="369332"/>
          </a:xfrm>
          <a:prstGeom prst="rect">
            <a:avLst/>
          </a:prstGeom>
          <a:noFill/>
        </p:spPr>
        <p:txBody>
          <a:bodyPr wrap="square" rtlCol="0">
            <a:spAutoFit/>
          </a:bodyPr>
          <a:lstStyle/>
          <a:p>
            <a:r>
              <a:rPr lang="en-US" dirty="0" smtClean="0"/>
              <a:t>Inventory</a:t>
            </a:r>
            <a:endParaRPr lang="en-US" dirty="0"/>
          </a:p>
        </p:txBody>
      </p:sp>
      <p:sp>
        <p:nvSpPr>
          <p:cNvPr id="19" name="TextBox 18"/>
          <p:cNvSpPr txBox="1"/>
          <p:nvPr/>
        </p:nvSpPr>
        <p:spPr>
          <a:xfrm>
            <a:off x="609600" y="3417332"/>
            <a:ext cx="838200" cy="369332"/>
          </a:xfrm>
          <a:prstGeom prst="rect">
            <a:avLst/>
          </a:prstGeom>
          <a:noFill/>
        </p:spPr>
        <p:txBody>
          <a:bodyPr wrap="square" rtlCol="0">
            <a:spAutoFit/>
          </a:bodyPr>
          <a:lstStyle/>
          <a:p>
            <a:r>
              <a:rPr lang="en-US" dirty="0" smtClean="0"/>
              <a:t>Dock</a:t>
            </a:r>
            <a:endParaRPr lang="en-US" dirty="0"/>
          </a:p>
        </p:txBody>
      </p:sp>
      <p:sp>
        <p:nvSpPr>
          <p:cNvPr id="37" name="Flowchart: Connector 36"/>
          <p:cNvSpPr/>
          <p:nvPr/>
        </p:nvSpPr>
        <p:spPr>
          <a:xfrm>
            <a:off x="1547031" y="419100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Flowchart: Connector 37"/>
          <p:cNvSpPr/>
          <p:nvPr/>
        </p:nvSpPr>
        <p:spPr>
          <a:xfrm>
            <a:off x="1539354" y="3701239"/>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Flowchart: Connector 45"/>
          <p:cNvSpPr/>
          <p:nvPr/>
        </p:nvSpPr>
        <p:spPr>
          <a:xfrm>
            <a:off x="7391400" y="3519410"/>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Arrow Connector 47"/>
          <p:cNvCxnSpPr>
            <a:stCxn id="38" idx="6"/>
            <a:endCxn id="46" idx="2"/>
          </p:cNvCxnSpPr>
          <p:nvPr/>
        </p:nvCxnSpPr>
        <p:spPr>
          <a:xfrm flipV="1">
            <a:off x="1844154" y="3667160"/>
            <a:ext cx="5547246" cy="1818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2" name="TextBox 51"/>
          <p:cNvSpPr txBox="1"/>
          <p:nvPr/>
        </p:nvSpPr>
        <p:spPr>
          <a:xfrm>
            <a:off x="1509817" y="4973476"/>
            <a:ext cx="2057400" cy="369332"/>
          </a:xfrm>
          <a:prstGeom prst="rect">
            <a:avLst/>
          </a:prstGeom>
          <a:noFill/>
        </p:spPr>
        <p:txBody>
          <a:bodyPr wrap="square" rtlCol="0">
            <a:spAutoFit/>
          </a:bodyPr>
          <a:lstStyle/>
          <a:p>
            <a:r>
              <a:rPr lang="en-US" dirty="0" smtClean="0"/>
              <a:t>Person B  (Barcode)</a:t>
            </a:r>
            <a:endParaRPr lang="en-US" dirty="0"/>
          </a:p>
        </p:txBody>
      </p:sp>
      <p:sp>
        <p:nvSpPr>
          <p:cNvPr id="55" name="TextBox 54"/>
          <p:cNvSpPr txBox="1"/>
          <p:nvPr/>
        </p:nvSpPr>
        <p:spPr>
          <a:xfrm>
            <a:off x="5866832" y="3969418"/>
            <a:ext cx="1981200" cy="369332"/>
          </a:xfrm>
          <a:prstGeom prst="rect">
            <a:avLst/>
          </a:prstGeom>
          <a:noFill/>
        </p:spPr>
        <p:txBody>
          <a:bodyPr wrap="square" rtlCol="0">
            <a:spAutoFit/>
          </a:bodyPr>
          <a:lstStyle/>
          <a:p>
            <a:r>
              <a:rPr lang="en-US" dirty="0" smtClean="0"/>
              <a:t>Person A  (Manual)</a:t>
            </a:r>
            <a:endParaRPr lang="en-US" dirty="0"/>
          </a:p>
        </p:txBody>
      </p:sp>
      <p:cxnSp>
        <p:nvCxnSpPr>
          <p:cNvPr id="14" name="Straight Arrow Connector 13"/>
          <p:cNvCxnSpPr>
            <a:stCxn id="37" idx="6"/>
            <a:endCxn id="36" idx="2"/>
          </p:cNvCxnSpPr>
          <p:nvPr/>
        </p:nvCxnSpPr>
        <p:spPr>
          <a:xfrm>
            <a:off x="1851831" y="4338750"/>
            <a:ext cx="1539069" cy="54584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Flowchart: Connector 35"/>
          <p:cNvSpPr/>
          <p:nvPr/>
        </p:nvSpPr>
        <p:spPr>
          <a:xfrm>
            <a:off x="3390900" y="4736843"/>
            <a:ext cx="304800" cy="295500"/>
          </a:xfrm>
          <a:prstGeom prst="flowChartConnector">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Slide Number Placeholder 3"/>
          <p:cNvSpPr>
            <a:spLocks noGrp="1"/>
          </p:cNvSpPr>
          <p:nvPr>
            <p:ph type="sldNum" sz="quarter" idx="4"/>
          </p:nvPr>
        </p:nvSpPr>
        <p:spPr>
          <a:xfrm>
            <a:off x="7620000" y="18288"/>
            <a:ext cx="1066800" cy="329184"/>
          </a:xfrm>
        </p:spPr>
        <p:txBody>
          <a:bodyPr/>
          <a:lstStyle/>
          <a:p>
            <a:pPr marL="0" marR="0" lvl="0" indent="0" algn="l" defTabSz="914400" eaLnBrk="1" fontAlgn="auto" latinLnBrk="0" hangingPunct="1">
              <a:lnSpc>
                <a:spcPct val="100000"/>
              </a:lnSpc>
              <a:spcBef>
                <a:spcPts val="0"/>
              </a:spcBef>
              <a:spcAft>
                <a:spcPts val="0"/>
              </a:spcAft>
              <a:buClrTx/>
              <a:buSzTx/>
              <a:buFontTx/>
              <a:buNone/>
              <a:tabLst/>
              <a:defRPr/>
            </a:pPr>
            <a:fld id="{ADE3A8B2-84D3-49A8-8E03-921EE22FAEA7}" type="slidenum">
              <a:rPr kumimoji="0" lang="en-US" sz="1400" b="1" i="0" u="none" strike="noStrike" kern="0" cap="none" spc="0" normalizeH="0" baseline="0" noProof="0" smtClean="0">
                <a:ln>
                  <a:noFill/>
                </a:ln>
                <a:solidFill>
                  <a:srgbClr val="FFFFFF"/>
                </a:solidFill>
                <a:effectLst/>
                <a:uLnTx/>
                <a:uFillTx/>
              </a:rPr>
              <a:pPr marL="0" marR="0" lvl="0" indent="0" algn="l" defTabSz="914400" eaLnBrk="1" fontAlgn="auto" latinLnBrk="0" hangingPunct="1">
                <a:lnSpc>
                  <a:spcPct val="100000"/>
                </a:lnSpc>
                <a:spcBef>
                  <a:spcPts val="0"/>
                </a:spcBef>
                <a:spcAft>
                  <a:spcPts val="0"/>
                </a:spcAft>
                <a:buClrTx/>
                <a:buSzTx/>
                <a:buFontTx/>
                <a:buNone/>
                <a:tabLst/>
                <a:defRPr/>
              </a:pPr>
              <a:t>9</a:t>
            </a:fld>
            <a:endParaRPr kumimoji="0" lang="en-US" sz="1400" b="1" i="0" u="none" strike="noStrike" kern="0" cap="none" spc="0" normalizeH="0" baseline="0" noProof="0" dirty="0">
              <a:ln>
                <a:noFill/>
              </a:ln>
              <a:solidFill>
                <a:srgbClr val="FFFFFF"/>
              </a:solidFill>
              <a:effectLst/>
              <a:uLnTx/>
              <a:uFillTx/>
            </a:endParaRPr>
          </a:p>
        </p:txBody>
      </p:sp>
    </p:spTree>
    <p:extLst>
      <p:ext uri="{BB962C8B-B14F-4D97-AF65-F5344CB8AC3E}">
        <p14:creationId xmlns:p14="http://schemas.microsoft.com/office/powerpoint/2010/main" val="3494048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15885</TotalTime>
  <Words>2309</Words>
  <Application>Microsoft Office PowerPoint</Application>
  <PresentationFormat>On-screen Show (4:3)</PresentationFormat>
  <Paragraphs>379</Paragraphs>
  <Slides>32</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Cambria</vt:lpstr>
      <vt:lpstr>Wingdings</vt:lpstr>
      <vt:lpstr>Custom Design</vt:lpstr>
      <vt:lpstr>AIDC Working Session</vt:lpstr>
      <vt:lpstr>Agenda</vt:lpstr>
      <vt:lpstr>Operational Inefficiencies /Challenges</vt:lpstr>
      <vt:lpstr>Discovery Phase</vt:lpstr>
      <vt:lpstr>Interactive Group Activity</vt:lpstr>
      <vt:lpstr>Interactive Group Activity</vt:lpstr>
      <vt:lpstr>Interactive Group Activity</vt:lpstr>
      <vt:lpstr>Interactive Group Activity</vt:lpstr>
      <vt:lpstr>Interactive Group Activity</vt:lpstr>
      <vt:lpstr>Scenario Set Up</vt:lpstr>
      <vt:lpstr>Metrics Collection</vt:lpstr>
      <vt:lpstr>Discovery</vt:lpstr>
      <vt:lpstr>Training</vt:lpstr>
      <vt:lpstr>Material Tagging</vt:lpstr>
      <vt:lpstr>Discovery Phase</vt:lpstr>
      <vt:lpstr>Equipment Investment</vt:lpstr>
      <vt:lpstr>Financing Options</vt:lpstr>
      <vt:lpstr>Project Cost</vt:lpstr>
      <vt:lpstr>Capture Value</vt:lpstr>
      <vt:lpstr>One-Time Implementation Cost</vt:lpstr>
      <vt:lpstr> WHY Implement?</vt:lpstr>
      <vt:lpstr>Tangible vs Intangible Returns</vt:lpstr>
      <vt:lpstr>Scenario Tangible Benefits</vt:lpstr>
      <vt:lpstr>Delivery ROI Example</vt:lpstr>
      <vt:lpstr>ROI Modeling</vt:lpstr>
      <vt:lpstr>Total Implementation Tangible  ROI</vt:lpstr>
      <vt:lpstr>Intangible Benefits</vt:lpstr>
      <vt:lpstr>Industry Adoption and Future Vision</vt:lpstr>
      <vt:lpstr>What is Needed from You?</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Pollard</dc:creator>
  <cp:lastModifiedBy>RHODUS, MARCIA K [AG/1000]</cp:lastModifiedBy>
  <cp:revision>215</cp:revision>
  <cp:lastPrinted>2013-03-18T17:39:17Z</cp:lastPrinted>
  <dcterms:created xsi:type="dcterms:W3CDTF">2013-03-13T19:30:33Z</dcterms:created>
  <dcterms:modified xsi:type="dcterms:W3CDTF">2016-08-04T19:04:00Z</dcterms:modified>
</cp:coreProperties>
</file>